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x="18288000" cy="10287000"/>
  <p:notesSz cx="6858000" cy="9144000"/>
  <p:embeddedFontLst>
    <p:embeddedFont>
      <p:font typeface="Gothic A1 Heavy" charset="1" panose="00000000000000000000"/>
      <p:regular r:id="rId37"/>
    </p:embeddedFont>
    <p:embeddedFont>
      <p:font typeface="Open Sans" charset="1" panose="00000000000000000000"/>
      <p:regular r:id="rId38"/>
    </p:embeddedFont>
    <p:embeddedFont>
      <p:font typeface="Open Sans Bold" charset="1" panose="00000000000000000000"/>
      <p:regular r:id="rId39"/>
    </p:embeddedFont>
    <p:embeddedFont>
      <p:font typeface="Open Sauce Bold" charset="1" panose="00000800000000000000"/>
      <p:regular r:id="rId40"/>
    </p:embeddedFont>
    <p:embeddedFont>
      <p:font typeface="Open Sauce Heavy" charset="1" panose="00000A00000000000000"/>
      <p:regular r:id="rId41"/>
    </p:embeddedFont>
    <p:embeddedFont>
      <p:font typeface="Magnolia Script" charset="1" panose="02000503070000020003"/>
      <p:regular r:id="rId42"/>
    </p:embeddedFont>
    <p:embeddedFont>
      <p:font typeface="Glacial Indifference Bold" charset="1" panose="00000800000000000000"/>
      <p:regular r:id="rId43"/>
    </p:embeddedFont>
    <p:embeddedFont>
      <p:font typeface="Arial" charset="1" panose="020B0502020202020204"/>
      <p:regular r:id="rId44"/>
    </p:embeddedFont>
    <p:embeddedFont>
      <p:font typeface="Arial Bold Italics" charset="1" panose="020B0802020202090204"/>
      <p:regular r:id="rId45"/>
    </p:embeddedFont>
    <p:embeddedFont>
      <p:font typeface="Arial Bold" charset="1" panose="020B0802020202020204"/>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jpeg" Type="http://schemas.openxmlformats.org/officeDocument/2006/relationships/image"/><Relationship Id="rId11" Target="../media/image12.png" Type="http://schemas.openxmlformats.org/officeDocument/2006/relationships/image"/><Relationship Id="rId12" Target="../media/image13.png" Type="http://schemas.openxmlformats.org/officeDocument/2006/relationships/image"/><Relationship Id="rId13" Target="../media/image14.jpeg" Type="http://schemas.openxmlformats.org/officeDocument/2006/relationships/image"/><Relationship Id="rId2" Target="../media/image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1.jpe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37.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 Id="rId6" Target="../media/image40.png" Type="http://schemas.openxmlformats.org/officeDocument/2006/relationships/image"/><Relationship Id="rId7" Target="../media/image4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A8DFFF"/>
        </a:solidFill>
      </p:bgPr>
    </p:bg>
    <p:spTree>
      <p:nvGrpSpPr>
        <p:cNvPr id="1" name=""/>
        <p:cNvGrpSpPr/>
        <p:nvPr/>
      </p:nvGrpSpPr>
      <p:grpSpPr>
        <a:xfrm>
          <a:off x="0" y="0"/>
          <a:ext cx="0" cy="0"/>
          <a:chOff x="0" y="0"/>
          <a:chExt cx="0" cy="0"/>
        </a:xfrm>
      </p:grpSpPr>
      <p:sp>
        <p:nvSpPr>
          <p:cNvPr name="TextBox 2" id="2"/>
          <p:cNvSpPr txBox="true"/>
          <p:nvPr/>
        </p:nvSpPr>
        <p:spPr>
          <a:xfrm rot="0">
            <a:off x="800144" y="2792549"/>
            <a:ext cx="7541567" cy="3272949"/>
          </a:xfrm>
          <a:prstGeom prst="rect">
            <a:avLst/>
          </a:prstGeom>
        </p:spPr>
        <p:txBody>
          <a:bodyPr anchor="t" rtlCol="false" tIns="0" lIns="0" bIns="0" rIns="0">
            <a:spAutoFit/>
          </a:bodyPr>
          <a:lstStyle/>
          <a:p>
            <a:pPr algn="l">
              <a:lnSpc>
                <a:spcPts val="8165"/>
              </a:lnSpc>
            </a:pPr>
            <a:r>
              <a:rPr lang="en-US" sz="6804">
                <a:solidFill>
                  <a:srgbClr val="000000"/>
                </a:solidFill>
                <a:latin typeface="Gothic A1 Heavy"/>
              </a:rPr>
              <a:t>Rancang Bangun Website Café Friendzone</a:t>
            </a:r>
          </a:p>
        </p:txBody>
      </p:sp>
      <p:grpSp>
        <p:nvGrpSpPr>
          <p:cNvPr name="Group 3" id="3"/>
          <p:cNvGrpSpPr/>
          <p:nvPr/>
        </p:nvGrpSpPr>
        <p:grpSpPr>
          <a:xfrm rot="0">
            <a:off x="800144" y="8889416"/>
            <a:ext cx="4756684" cy="771627"/>
            <a:chOff x="0" y="0"/>
            <a:chExt cx="6342246" cy="1028836"/>
          </a:xfrm>
        </p:grpSpPr>
        <p:sp>
          <p:nvSpPr>
            <p:cNvPr name="TextBox 4" id="4"/>
            <p:cNvSpPr txBox="true"/>
            <p:nvPr/>
          </p:nvSpPr>
          <p:spPr>
            <a:xfrm rot="0">
              <a:off x="0" y="-19050"/>
              <a:ext cx="6342246" cy="464397"/>
            </a:xfrm>
            <a:prstGeom prst="rect">
              <a:avLst/>
            </a:prstGeom>
          </p:spPr>
          <p:txBody>
            <a:bodyPr anchor="t" rtlCol="false" tIns="0" lIns="0" bIns="0" rIns="0">
              <a:spAutoFit/>
            </a:bodyPr>
            <a:lstStyle/>
            <a:p>
              <a:pPr algn="l" marL="0" indent="0" lvl="0">
                <a:lnSpc>
                  <a:spcPts val="2859"/>
                </a:lnSpc>
                <a:spcBef>
                  <a:spcPct val="0"/>
                </a:spcBef>
              </a:pPr>
              <a:r>
                <a:rPr lang="en-US" sz="2199">
                  <a:solidFill>
                    <a:srgbClr val="000000"/>
                  </a:solidFill>
                  <a:latin typeface="Open Sans"/>
                </a:rPr>
                <a:t>Presented By</a:t>
              </a:r>
            </a:p>
          </p:txBody>
        </p:sp>
        <p:sp>
          <p:nvSpPr>
            <p:cNvPr name="TextBox 5" id="5"/>
            <p:cNvSpPr txBox="true"/>
            <p:nvPr/>
          </p:nvSpPr>
          <p:spPr>
            <a:xfrm rot="0">
              <a:off x="0" y="564439"/>
              <a:ext cx="6342246" cy="464397"/>
            </a:xfrm>
            <a:prstGeom prst="rect">
              <a:avLst/>
            </a:prstGeom>
          </p:spPr>
          <p:txBody>
            <a:bodyPr anchor="t" rtlCol="false" tIns="0" lIns="0" bIns="0" rIns="0">
              <a:spAutoFit/>
            </a:bodyPr>
            <a:lstStyle/>
            <a:p>
              <a:pPr algn="l" marL="0" indent="0" lvl="0">
                <a:lnSpc>
                  <a:spcPts val="2859"/>
                </a:lnSpc>
                <a:spcBef>
                  <a:spcPct val="0"/>
                </a:spcBef>
              </a:pPr>
              <a:r>
                <a:rPr lang="en-US" sz="2199">
                  <a:solidFill>
                    <a:srgbClr val="0679C1"/>
                  </a:solidFill>
                  <a:latin typeface="Open Sans Bold"/>
                </a:rPr>
                <a:t>Group 12</a:t>
              </a:r>
            </a:p>
          </p:txBody>
        </p:sp>
      </p:grpSp>
      <p:sp>
        <p:nvSpPr>
          <p:cNvPr name="AutoShape 6" id="6"/>
          <p:cNvSpPr/>
          <p:nvPr/>
        </p:nvSpPr>
        <p:spPr>
          <a:xfrm>
            <a:off x="-6395" y="6296025"/>
            <a:ext cx="18288000" cy="0"/>
          </a:xfrm>
          <a:prstGeom prst="line">
            <a:avLst/>
          </a:prstGeom>
          <a:ln cap="flat" w="19050">
            <a:solidFill>
              <a:srgbClr val="0679C1"/>
            </a:solidFill>
            <a:prstDash val="solid"/>
            <a:headEnd type="none" len="sm" w="sm"/>
            <a:tailEnd type="none" len="sm" w="sm"/>
          </a:ln>
        </p:spPr>
      </p:sp>
      <p:grpSp>
        <p:nvGrpSpPr>
          <p:cNvPr name="Group 7" id="7"/>
          <p:cNvGrpSpPr/>
          <p:nvPr/>
        </p:nvGrpSpPr>
        <p:grpSpPr>
          <a:xfrm rot="0">
            <a:off x="10652631" y="0"/>
            <a:ext cx="7635369" cy="10287000"/>
            <a:chOff x="0" y="0"/>
            <a:chExt cx="10180492" cy="13716000"/>
          </a:xfrm>
        </p:grpSpPr>
        <p:pic>
          <p:nvPicPr>
            <p:cNvPr name="Picture 8" id="8"/>
            <p:cNvPicPr>
              <a:picLocks noChangeAspect="true"/>
            </p:cNvPicPr>
            <p:nvPr/>
          </p:nvPicPr>
          <p:blipFill>
            <a:blip r:embed="rId2">
              <a:alphaModFix amt="85000"/>
            </a:blip>
            <a:srcRect l="22166" t="0" r="22166" b="0"/>
            <a:stretch>
              <a:fillRect/>
            </a:stretch>
          </p:blipFill>
          <p:spPr>
            <a:xfrm flipH="false" flipV="false">
              <a:off x="0" y="0"/>
              <a:ext cx="10180492" cy="13716000"/>
            </a:xfrm>
            <a:prstGeom prst="rect">
              <a:avLst/>
            </a:prstGeom>
          </p:spPr>
        </p:pic>
      </p:grpSp>
      <p:sp>
        <p:nvSpPr>
          <p:cNvPr name="AutoShape 9" id="9"/>
          <p:cNvSpPr/>
          <p:nvPr/>
        </p:nvSpPr>
        <p:spPr>
          <a:xfrm rot="0">
            <a:off x="17619060" y="0"/>
            <a:ext cx="668940" cy="10287000"/>
          </a:xfrm>
          <a:prstGeom prst="rect">
            <a:avLst/>
          </a:prstGeom>
          <a:solidFill>
            <a:srgbClr val="A8DFFF"/>
          </a:solidFill>
        </p:spPr>
      </p:sp>
      <p:sp>
        <p:nvSpPr>
          <p:cNvPr name="Freeform 10" id="10"/>
          <p:cNvSpPr/>
          <p:nvPr/>
        </p:nvSpPr>
        <p:spPr>
          <a:xfrm flipH="false" flipV="false" rot="0">
            <a:off x="5283032" y="232807"/>
            <a:ext cx="1925932" cy="1954089"/>
          </a:xfrm>
          <a:custGeom>
            <a:avLst/>
            <a:gdLst/>
            <a:ahLst/>
            <a:cxnLst/>
            <a:rect r="r" b="b" t="t" l="l"/>
            <a:pathLst>
              <a:path h="1954089" w="1925932">
                <a:moveTo>
                  <a:pt x="0" y="0"/>
                </a:moveTo>
                <a:lnTo>
                  <a:pt x="1925932" y="0"/>
                </a:lnTo>
                <a:lnTo>
                  <a:pt x="1925932" y="1954088"/>
                </a:lnTo>
                <a:lnTo>
                  <a:pt x="0" y="1954088"/>
                </a:lnTo>
                <a:lnTo>
                  <a:pt x="0" y="0"/>
                </a:lnTo>
                <a:close/>
              </a:path>
            </a:pathLst>
          </a:custGeom>
          <a:blipFill>
            <a:blip r:embed="rId3"/>
            <a:stretch>
              <a:fillRect l="0" t="0" r="0" b="0"/>
            </a:stretch>
          </a:blipFill>
        </p:spPr>
      </p:sp>
      <p:sp>
        <p:nvSpPr>
          <p:cNvPr name="Freeform 11" id="11"/>
          <p:cNvSpPr/>
          <p:nvPr/>
        </p:nvSpPr>
        <p:spPr>
          <a:xfrm flipH="false" flipV="false" rot="0">
            <a:off x="8341711" y="413957"/>
            <a:ext cx="1591787" cy="1591787"/>
          </a:xfrm>
          <a:custGeom>
            <a:avLst/>
            <a:gdLst/>
            <a:ahLst/>
            <a:cxnLst/>
            <a:rect r="r" b="b" t="t" l="l"/>
            <a:pathLst>
              <a:path h="1591787" w="1591787">
                <a:moveTo>
                  <a:pt x="0" y="0"/>
                </a:moveTo>
                <a:lnTo>
                  <a:pt x="1591787" y="0"/>
                </a:lnTo>
                <a:lnTo>
                  <a:pt x="1591787" y="1591787"/>
                </a:lnTo>
                <a:lnTo>
                  <a:pt x="0" y="1591787"/>
                </a:lnTo>
                <a:lnTo>
                  <a:pt x="0" y="0"/>
                </a:lnTo>
                <a:close/>
              </a:path>
            </a:pathLst>
          </a:custGeom>
          <a:blipFill>
            <a:blip r:embed="rId4"/>
            <a:stretch>
              <a:fillRect l="0" t="0" r="0" b="0"/>
            </a:stretch>
          </a:blipFill>
        </p:spPr>
      </p:sp>
      <p:sp>
        <p:nvSpPr>
          <p:cNvPr name="TextBox 12" id="12"/>
          <p:cNvSpPr txBox="true"/>
          <p:nvPr/>
        </p:nvSpPr>
        <p:spPr>
          <a:xfrm rot="0">
            <a:off x="800144" y="6524625"/>
            <a:ext cx="5949345" cy="1905000"/>
          </a:xfrm>
          <a:prstGeom prst="rect">
            <a:avLst/>
          </a:prstGeom>
        </p:spPr>
        <p:txBody>
          <a:bodyPr anchor="t" rtlCol="false" tIns="0" lIns="0" bIns="0" rIns="0">
            <a:spAutoFit/>
          </a:bodyPr>
          <a:lstStyle/>
          <a:p>
            <a:pPr algn="l">
              <a:lnSpc>
                <a:spcPts val="3763"/>
              </a:lnSpc>
            </a:pPr>
            <a:r>
              <a:rPr lang="en-US" sz="3136">
                <a:solidFill>
                  <a:srgbClr val="000000"/>
                </a:solidFill>
                <a:latin typeface="Open Sauce Bold"/>
              </a:rPr>
              <a:t>D3 Information Techology Study Program</a:t>
            </a:r>
          </a:p>
          <a:p>
            <a:pPr algn="l">
              <a:lnSpc>
                <a:spcPts val="3763"/>
              </a:lnSpc>
            </a:pPr>
            <a:r>
              <a:rPr lang="en-US" sz="3136">
                <a:solidFill>
                  <a:srgbClr val="000000"/>
                </a:solidFill>
                <a:latin typeface="Open Sauce Bold"/>
              </a:rPr>
              <a:t>Institut Teknologi Del</a:t>
            </a:r>
          </a:p>
          <a:p>
            <a:pPr algn="l">
              <a:lnSpc>
                <a:spcPts val="3763"/>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A8DFFF"/>
        </a:solidFill>
      </p:bgPr>
    </p:bg>
    <p:spTree>
      <p:nvGrpSpPr>
        <p:cNvPr id="1" name=""/>
        <p:cNvGrpSpPr/>
        <p:nvPr/>
      </p:nvGrpSpPr>
      <p:grpSpPr>
        <a:xfrm>
          <a:off x="0" y="0"/>
          <a:ext cx="0" cy="0"/>
          <a:chOff x="0" y="0"/>
          <a:chExt cx="0" cy="0"/>
        </a:xfrm>
      </p:grpSpPr>
      <p:sp>
        <p:nvSpPr>
          <p:cNvPr name="AutoShape 2" id="2"/>
          <p:cNvSpPr/>
          <p:nvPr/>
        </p:nvSpPr>
        <p:spPr>
          <a:xfrm rot="0">
            <a:off x="14781473" y="838562"/>
            <a:ext cx="3506527" cy="8609876"/>
          </a:xfrm>
          <a:prstGeom prst="rect">
            <a:avLst/>
          </a:prstGeom>
          <a:solidFill>
            <a:srgbClr val="0679C1"/>
          </a:solidFill>
        </p:spPr>
      </p:sp>
      <p:grpSp>
        <p:nvGrpSpPr>
          <p:cNvPr name="Group 3" id="3"/>
          <p:cNvGrpSpPr/>
          <p:nvPr/>
        </p:nvGrpSpPr>
        <p:grpSpPr>
          <a:xfrm rot="0">
            <a:off x="1667210" y="1028700"/>
            <a:ext cx="15592090" cy="2144103"/>
            <a:chOff x="0" y="0"/>
            <a:chExt cx="20789453" cy="2858805"/>
          </a:xfrm>
        </p:grpSpPr>
        <p:sp>
          <p:nvSpPr>
            <p:cNvPr name="TextBox 4" id="4"/>
            <p:cNvSpPr txBox="true"/>
            <p:nvPr/>
          </p:nvSpPr>
          <p:spPr>
            <a:xfrm rot="0">
              <a:off x="0" y="-180975"/>
              <a:ext cx="20789453" cy="1704975"/>
            </a:xfrm>
            <a:prstGeom prst="rect">
              <a:avLst/>
            </a:prstGeom>
          </p:spPr>
          <p:txBody>
            <a:bodyPr anchor="t" rtlCol="false" tIns="0" lIns="0" bIns="0" rIns="0">
              <a:spAutoFit/>
            </a:bodyPr>
            <a:lstStyle/>
            <a:p>
              <a:pPr algn="l">
                <a:lnSpc>
                  <a:spcPts val="9000"/>
                </a:lnSpc>
              </a:pPr>
              <a:r>
                <a:rPr lang="en-US" sz="7500">
                  <a:solidFill>
                    <a:srgbClr val="000000"/>
                  </a:solidFill>
                  <a:latin typeface="Gothic A1 Heavy"/>
                </a:rPr>
                <a:t>Menu Ordering Business Process</a:t>
              </a:r>
            </a:p>
          </p:txBody>
        </p:sp>
        <p:sp>
          <p:nvSpPr>
            <p:cNvPr name="TextBox 5" id="5"/>
            <p:cNvSpPr txBox="true"/>
            <p:nvPr/>
          </p:nvSpPr>
          <p:spPr>
            <a:xfrm rot="0">
              <a:off x="0" y="2178931"/>
              <a:ext cx="20789453" cy="679873"/>
            </a:xfrm>
            <a:prstGeom prst="rect">
              <a:avLst/>
            </a:prstGeom>
          </p:spPr>
          <p:txBody>
            <a:bodyPr anchor="t" rtlCol="false" tIns="0" lIns="0" bIns="0" rIns="0">
              <a:spAutoFit/>
            </a:bodyPr>
            <a:lstStyle/>
            <a:p>
              <a:pPr algn="just">
                <a:lnSpc>
                  <a:spcPts val="3920"/>
                </a:lnSpc>
              </a:pPr>
            </a:p>
          </p:txBody>
        </p:sp>
      </p:grpSp>
      <p:sp>
        <p:nvSpPr>
          <p:cNvPr name="Freeform 6" id="6"/>
          <p:cNvSpPr/>
          <p:nvPr/>
        </p:nvSpPr>
        <p:spPr>
          <a:xfrm flipH="false" flipV="false" rot="0">
            <a:off x="2026905" y="3172803"/>
            <a:ext cx="14234190" cy="4373322"/>
          </a:xfrm>
          <a:custGeom>
            <a:avLst/>
            <a:gdLst/>
            <a:ahLst/>
            <a:cxnLst/>
            <a:rect r="r" b="b" t="t" l="l"/>
            <a:pathLst>
              <a:path h="4373322" w="14234190">
                <a:moveTo>
                  <a:pt x="0" y="0"/>
                </a:moveTo>
                <a:lnTo>
                  <a:pt x="14234190" y="0"/>
                </a:lnTo>
                <a:lnTo>
                  <a:pt x="14234190" y="4373323"/>
                </a:lnTo>
                <a:lnTo>
                  <a:pt x="0" y="4373323"/>
                </a:lnTo>
                <a:lnTo>
                  <a:pt x="0" y="0"/>
                </a:lnTo>
                <a:close/>
              </a:path>
            </a:pathLst>
          </a:custGeom>
          <a:blipFill>
            <a:blip r:embed="rId2"/>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A8DFFF"/>
        </a:solidFill>
      </p:bgPr>
    </p:bg>
    <p:spTree>
      <p:nvGrpSpPr>
        <p:cNvPr id="1" name=""/>
        <p:cNvGrpSpPr/>
        <p:nvPr/>
      </p:nvGrpSpPr>
      <p:grpSpPr>
        <a:xfrm>
          <a:off x="0" y="0"/>
          <a:ext cx="0" cy="0"/>
          <a:chOff x="0" y="0"/>
          <a:chExt cx="0" cy="0"/>
        </a:xfrm>
      </p:grpSpPr>
      <p:sp>
        <p:nvSpPr>
          <p:cNvPr name="AutoShape 2" id="2"/>
          <p:cNvSpPr/>
          <p:nvPr/>
        </p:nvSpPr>
        <p:spPr>
          <a:xfrm rot="0">
            <a:off x="14781473" y="838562"/>
            <a:ext cx="3506527" cy="8609876"/>
          </a:xfrm>
          <a:prstGeom prst="rect">
            <a:avLst/>
          </a:prstGeom>
          <a:solidFill>
            <a:srgbClr val="0679C1"/>
          </a:solidFill>
        </p:spPr>
      </p:sp>
      <p:sp>
        <p:nvSpPr>
          <p:cNvPr name="Freeform 3" id="3"/>
          <p:cNvSpPr/>
          <p:nvPr/>
        </p:nvSpPr>
        <p:spPr>
          <a:xfrm flipH="false" flipV="false" rot="0">
            <a:off x="5739995" y="2883720"/>
            <a:ext cx="10466876" cy="6095687"/>
          </a:xfrm>
          <a:custGeom>
            <a:avLst/>
            <a:gdLst/>
            <a:ahLst/>
            <a:cxnLst/>
            <a:rect r="r" b="b" t="t" l="l"/>
            <a:pathLst>
              <a:path h="6095687" w="10466876">
                <a:moveTo>
                  <a:pt x="0" y="0"/>
                </a:moveTo>
                <a:lnTo>
                  <a:pt x="10466876" y="0"/>
                </a:lnTo>
                <a:lnTo>
                  <a:pt x="10466876" y="6095687"/>
                </a:lnTo>
                <a:lnTo>
                  <a:pt x="0" y="6095687"/>
                </a:lnTo>
                <a:lnTo>
                  <a:pt x="0" y="0"/>
                </a:lnTo>
                <a:close/>
              </a:path>
            </a:pathLst>
          </a:custGeom>
          <a:blipFill>
            <a:blip r:embed="rId2"/>
            <a:stretch>
              <a:fillRect l="0" t="0" r="0" b="0"/>
            </a:stretch>
          </a:blipFill>
        </p:spPr>
      </p:sp>
      <p:grpSp>
        <p:nvGrpSpPr>
          <p:cNvPr name="Group 4" id="4"/>
          <p:cNvGrpSpPr/>
          <p:nvPr/>
        </p:nvGrpSpPr>
        <p:grpSpPr>
          <a:xfrm rot="0">
            <a:off x="1028700" y="1028700"/>
            <a:ext cx="16916407" cy="3306153"/>
            <a:chOff x="0" y="0"/>
            <a:chExt cx="22555210" cy="4408205"/>
          </a:xfrm>
        </p:grpSpPr>
        <p:sp>
          <p:nvSpPr>
            <p:cNvPr name="TextBox 5" id="5"/>
            <p:cNvSpPr txBox="true"/>
            <p:nvPr/>
          </p:nvSpPr>
          <p:spPr>
            <a:xfrm rot="0">
              <a:off x="0" y="-180975"/>
              <a:ext cx="22555210" cy="3254375"/>
            </a:xfrm>
            <a:prstGeom prst="rect">
              <a:avLst/>
            </a:prstGeom>
          </p:spPr>
          <p:txBody>
            <a:bodyPr anchor="t" rtlCol="false" tIns="0" lIns="0" bIns="0" rIns="0">
              <a:spAutoFit/>
            </a:bodyPr>
            <a:lstStyle/>
            <a:p>
              <a:pPr algn="l">
                <a:lnSpc>
                  <a:spcPts val="9120"/>
                </a:lnSpc>
              </a:pPr>
              <a:r>
                <a:rPr lang="en-US" sz="7600">
                  <a:solidFill>
                    <a:srgbClr val="000000"/>
                  </a:solidFill>
                  <a:latin typeface="Gothic A1 Heavy"/>
                </a:rPr>
                <a:t>Payment Processing Business Process</a:t>
              </a:r>
            </a:p>
          </p:txBody>
        </p:sp>
        <p:sp>
          <p:nvSpPr>
            <p:cNvPr name="TextBox 6" id="6"/>
            <p:cNvSpPr txBox="true"/>
            <p:nvPr/>
          </p:nvSpPr>
          <p:spPr>
            <a:xfrm rot="0">
              <a:off x="0" y="3728331"/>
              <a:ext cx="22555210" cy="679873"/>
            </a:xfrm>
            <a:prstGeom prst="rect">
              <a:avLst/>
            </a:prstGeom>
          </p:spPr>
          <p:txBody>
            <a:bodyPr anchor="t" rtlCol="false" tIns="0" lIns="0" bIns="0" rIns="0">
              <a:spAutoFit/>
            </a:bodyPr>
            <a:lstStyle/>
            <a:p>
              <a:pPr algn="just">
                <a:lnSpc>
                  <a:spcPts val="3920"/>
                </a:lnSpc>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A8DFFF"/>
        </a:solidFill>
      </p:bgPr>
    </p:bg>
    <p:spTree>
      <p:nvGrpSpPr>
        <p:cNvPr id="1" name=""/>
        <p:cNvGrpSpPr/>
        <p:nvPr/>
      </p:nvGrpSpPr>
      <p:grpSpPr>
        <a:xfrm>
          <a:off x="0" y="0"/>
          <a:ext cx="0" cy="0"/>
          <a:chOff x="0" y="0"/>
          <a:chExt cx="0" cy="0"/>
        </a:xfrm>
      </p:grpSpPr>
      <p:sp>
        <p:nvSpPr>
          <p:cNvPr name="AutoShape 2" id="2"/>
          <p:cNvSpPr/>
          <p:nvPr/>
        </p:nvSpPr>
        <p:spPr>
          <a:xfrm rot="0">
            <a:off x="14781473" y="838562"/>
            <a:ext cx="3506527" cy="8609876"/>
          </a:xfrm>
          <a:prstGeom prst="rect">
            <a:avLst/>
          </a:prstGeom>
          <a:solidFill>
            <a:srgbClr val="0679C1"/>
          </a:solidFill>
        </p:spPr>
      </p:sp>
      <p:grpSp>
        <p:nvGrpSpPr>
          <p:cNvPr name="Group 3" id="3"/>
          <p:cNvGrpSpPr/>
          <p:nvPr/>
        </p:nvGrpSpPr>
        <p:grpSpPr>
          <a:xfrm rot="0">
            <a:off x="1028700" y="1028700"/>
            <a:ext cx="16916407" cy="3306153"/>
            <a:chOff x="0" y="0"/>
            <a:chExt cx="22555210" cy="4408205"/>
          </a:xfrm>
        </p:grpSpPr>
        <p:sp>
          <p:nvSpPr>
            <p:cNvPr name="TextBox 4" id="4"/>
            <p:cNvSpPr txBox="true"/>
            <p:nvPr/>
          </p:nvSpPr>
          <p:spPr>
            <a:xfrm rot="0">
              <a:off x="0" y="-180975"/>
              <a:ext cx="22555210" cy="3254375"/>
            </a:xfrm>
            <a:prstGeom prst="rect">
              <a:avLst/>
            </a:prstGeom>
          </p:spPr>
          <p:txBody>
            <a:bodyPr anchor="t" rtlCol="false" tIns="0" lIns="0" bIns="0" rIns="0">
              <a:spAutoFit/>
            </a:bodyPr>
            <a:lstStyle/>
            <a:p>
              <a:pPr algn="l">
                <a:lnSpc>
                  <a:spcPts val="9120"/>
                </a:lnSpc>
              </a:pPr>
              <a:r>
                <a:rPr lang="en-US" sz="7600">
                  <a:solidFill>
                    <a:srgbClr val="000000"/>
                  </a:solidFill>
                  <a:latin typeface="Gothic A1 Heavy"/>
                </a:rPr>
                <a:t>Payment approve Business Process</a:t>
              </a:r>
            </a:p>
          </p:txBody>
        </p:sp>
        <p:sp>
          <p:nvSpPr>
            <p:cNvPr name="TextBox 5" id="5"/>
            <p:cNvSpPr txBox="true"/>
            <p:nvPr/>
          </p:nvSpPr>
          <p:spPr>
            <a:xfrm rot="0">
              <a:off x="0" y="3728331"/>
              <a:ext cx="22555210" cy="679873"/>
            </a:xfrm>
            <a:prstGeom prst="rect">
              <a:avLst/>
            </a:prstGeom>
          </p:spPr>
          <p:txBody>
            <a:bodyPr anchor="t" rtlCol="false" tIns="0" lIns="0" bIns="0" rIns="0">
              <a:spAutoFit/>
            </a:bodyPr>
            <a:lstStyle/>
            <a:p>
              <a:pPr algn="just">
                <a:lnSpc>
                  <a:spcPts val="3920"/>
                </a:lnSpc>
              </a:pPr>
            </a:p>
          </p:txBody>
        </p:sp>
      </p:grpSp>
      <p:sp>
        <p:nvSpPr>
          <p:cNvPr name="Freeform 6" id="6"/>
          <p:cNvSpPr/>
          <p:nvPr/>
        </p:nvSpPr>
        <p:spPr>
          <a:xfrm flipH="false" flipV="false" rot="0">
            <a:off x="1480481" y="4786147"/>
            <a:ext cx="15778819" cy="3661345"/>
          </a:xfrm>
          <a:custGeom>
            <a:avLst/>
            <a:gdLst/>
            <a:ahLst/>
            <a:cxnLst/>
            <a:rect r="r" b="b" t="t" l="l"/>
            <a:pathLst>
              <a:path h="3661345" w="15778819">
                <a:moveTo>
                  <a:pt x="0" y="0"/>
                </a:moveTo>
                <a:lnTo>
                  <a:pt x="15778819" y="0"/>
                </a:lnTo>
                <a:lnTo>
                  <a:pt x="15778819" y="3661345"/>
                </a:lnTo>
                <a:lnTo>
                  <a:pt x="0" y="3661345"/>
                </a:lnTo>
                <a:lnTo>
                  <a:pt x="0" y="0"/>
                </a:lnTo>
                <a:close/>
              </a:path>
            </a:pathLst>
          </a:custGeom>
          <a:blipFill>
            <a:blip r:embed="rId2"/>
            <a:stretch>
              <a:fillRect l="0" t="-3745" r="0" b="-3745"/>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A8DFFF"/>
        </a:solidFill>
      </p:bgPr>
    </p:bg>
    <p:spTree>
      <p:nvGrpSpPr>
        <p:cNvPr id="1" name=""/>
        <p:cNvGrpSpPr/>
        <p:nvPr/>
      </p:nvGrpSpPr>
      <p:grpSpPr>
        <a:xfrm>
          <a:off x="0" y="0"/>
          <a:ext cx="0" cy="0"/>
          <a:chOff x="0" y="0"/>
          <a:chExt cx="0" cy="0"/>
        </a:xfrm>
      </p:grpSpPr>
      <p:sp>
        <p:nvSpPr>
          <p:cNvPr name="AutoShape 2" id="2"/>
          <p:cNvSpPr/>
          <p:nvPr/>
        </p:nvSpPr>
        <p:spPr>
          <a:xfrm rot="0">
            <a:off x="14781473" y="838562"/>
            <a:ext cx="3506527" cy="8609876"/>
          </a:xfrm>
          <a:prstGeom prst="rect">
            <a:avLst/>
          </a:prstGeom>
          <a:solidFill>
            <a:srgbClr val="0679C1"/>
          </a:solidFill>
        </p:spPr>
      </p:sp>
      <p:sp>
        <p:nvSpPr>
          <p:cNvPr name="TextBox 3" id="3"/>
          <p:cNvSpPr txBox="true"/>
          <p:nvPr/>
        </p:nvSpPr>
        <p:spPr>
          <a:xfrm rot="0">
            <a:off x="1028700" y="1478928"/>
            <a:ext cx="16405897" cy="1982058"/>
          </a:xfrm>
          <a:prstGeom prst="rect">
            <a:avLst/>
          </a:prstGeom>
        </p:spPr>
        <p:txBody>
          <a:bodyPr anchor="t" rtlCol="false" tIns="0" lIns="0" bIns="0" rIns="0">
            <a:spAutoFit/>
          </a:bodyPr>
          <a:lstStyle/>
          <a:p>
            <a:pPr algn="just">
              <a:lnSpc>
                <a:spcPts val="7803"/>
              </a:lnSpc>
            </a:pPr>
            <a:r>
              <a:rPr lang="en-US" sz="6502">
                <a:solidFill>
                  <a:srgbClr val="000000"/>
                </a:solidFill>
                <a:latin typeface="Open Sauce Heavy"/>
              </a:rPr>
              <a:t>Order Payment Completion Business Process</a:t>
            </a:r>
          </a:p>
        </p:txBody>
      </p:sp>
      <p:sp>
        <p:nvSpPr>
          <p:cNvPr name="Freeform 4" id="4"/>
          <p:cNvSpPr/>
          <p:nvPr/>
        </p:nvSpPr>
        <p:spPr>
          <a:xfrm flipH="false" flipV="false" rot="0">
            <a:off x="2965241" y="4112143"/>
            <a:ext cx="12357518" cy="3489855"/>
          </a:xfrm>
          <a:custGeom>
            <a:avLst/>
            <a:gdLst/>
            <a:ahLst/>
            <a:cxnLst/>
            <a:rect r="r" b="b" t="t" l="l"/>
            <a:pathLst>
              <a:path h="3489855" w="12357518">
                <a:moveTo>
                  <a:pt x="0" y="0"/>
                </a:moveTo>
                <a:lnTo>
                  <a:pt x="12357518" y="0"/>
                </a:lnTo>
                <a:lnTo>
                  <a:pt x="12357518" y="3489854"/>
                </a:lnTo>
                <a:lnTo>
                  <a:pt x="0" y="3489854"/>
                </a:lnTo>
                <a:lnTo>
                  <a:pt x="0" y="0"/>
                </a:lnTo>
                <a:close/>
              </a:path>
            </a:pathLst>
          </a:custGeom>
          <a:blipFill>
            <a:blip r:embed="rId2"/>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A8DFFF"/>
        </a:solidFill>
      </p:bgPr>
    </p:bg>
    <p:spTree>
      <p:nvGrpSpPr>
        <p:cNvPr id="1" name=""/>
        <p:cNvGrpSpPr/>
        <p:nvPr/>
      </p:nvGrpSpPr>
      <p:grpSpPr>
        <a:xfrm>
          <a:off x="0" y="0"/>
          <a:ext cx="0" cy="0"/>
          <a:chOff x="0" y="0"/>
          <a:chExt cx="0" cy="0"/>
        </a:xfrm>
      </p:grpSpPr>
      <p:sp>
        <p:nvSpPr>
          <p:cNvPr name="AutoShape 2" id="2"/>
          <p:cNvSpPr/>
          <p:nvPr/>
        </p:nvSpPr>
        <p:spPr>
          <a:xfrm rot="0">
            <a:off x="14781473" y="838562"/>
            <a:ext cx="3506527" cy="8609876"/>
          </a:xfrm>
          <a:prstGeom prst="rect">
            <a:avLst/>
          </a:prstGeom>
          <a:solidFill>
            <a:srgbClr val="0679C1"/>
          </a:solidFill>
        </p:spPr>
      </p:sp>
      <p:sp>
        <p:nvSpPr>
          <p:cNvPr name="TextBox 3" id="3"/>
          <p:cNvSpPr txBox="true"/>
          <p:nvPr/>
        </p:nvSpPr>
        <p:spPr>
          <a:xfrm rot="0">
            <a:off x="3188419" y="1219848"/>
            <a:ext cx="13346318" cy="3667125"/>
          </a:xfrm>
          <a:prstGeom prst="rect">
            <a:avLst/>
          </a:prstGeom>
        </p:spPr>
        <p:txBody>
          <a:bodyPr anchor="t" rtlCol="false" tIns="0" lIns="0" bIns="0" rIns="0">
            <a:spAutoFit/>
          </a:bodyPr>
          <a:lstStyle/>
          <a:p>
            <a:pPr algn="l">
              <a:lnSpc>
                <a:spcPts val="9600"/>
              </a:lnSpc>
            </a:pPr>
            <a:r>
              <a:rPr lang="en-US" sz="8000">
                <a:solidFill>
                  <a:srgbClr val="000000"/>
                </a:solidFill>
                <a:latin typeface="Open Sauce Bold"/>
              </a:rPr>
              <a:t>Table Booking Business Process</a:t>
            </a:r>
          </a:p>
          <a:p>
            <a:pPr algn="l">
              <a:lnSpc>
                <a:spcPts val="9600"/>
              </a:lnSpc>
            </a:pPr>
          </a:p>
        </p:txBody>
      </p:sp>
      <p:sp>
        <p:nvSpPr>
          <p:cNvPr name="Freeform 4" id="4"/>
          <p:cNvSpPr/>
          <p:nvPr/>
        </p:nvSpPr>
        <p:spPr>
          <a:xfrm flipH="false" flipV="false" rot="0">
            <a:off x="2291063" y="4624117"/>
            <a:ext cx="13241942" cy="3374803"/>
          </a:xfrm>
          <a:custGeom>
            <a:avLst/>
            <a:gdLst/>
            <a:ahLst/>
            <a:cxnLst/>
            <a:rect r="r" b="b" t="t" l="l"/>
            <a:pathLst>
              <a:path h="3374803" w="13241942">
                <a:moveTo>
                  <a:pt x="0" y="0"/>
                </a:moveTo>
                <a:lnTo>
                  <a:pt x="13241941" y="0"/>
                </a:lnTo>
                <a:lnTo>
                  <a:pt x="13241941" y="3374803"/>
                </a:lnTo>
                <a:lnTo>
                  <a:pt x="0" y="3374803"/>
                </a:lnTo>
                <a:lnTo>
                  <a:pt x="0" y="0"/>
                </a:lnTo>
                <a:close/>
              </a:path>
            </a:pathLst>
          </a:custGeom>
          <a:blipFill>
            <a:blip r:embed="rId2"/>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A8DFFF"/>
        </a:solidFill>
      </p:bgPr>
    </p:bg>
    <p:spTree>
      <p:nvGrpSpPr>
        <p:cNvPr id="1" name=""/>
        <p:cNvGrpSpPr/>
        <p:nvPr/>
      </p:nvGrpSpPr>
      <p:grpSpPr>
        <a:xfrm>
          <a:off x="0" y="0"/>
          <a:ext cx="0" cy="0"/>
          <a:chOff x="0" y="0"/>
          <a:chExt cx="0" cy="0"/>
        </a:xfrm>
      </p:grpSpPr>
      <p:sp>
        <p:nvSpPr>
          <p:cNvPr name="AutoShape 2" id="2"/>
          <p:cNvSpPr/>
          <p:nvPr/>
        </p:nvSpPr>
        <p:spPr>
          <a:xfrm rot="0">
            <a:off x="14781473" y="838562"/>
            <a:ext cx="3506527" cy="8609876"/>
          </a:xfrm>
          <a:prstGeom prst="rect">
            <a:avLst/>
          </a:prstGeom>
          <a:solidFill>
            <a:srgbClr val="0679C1"/>
          </a:solidFill>
        </p:spPr>
      </p:sp>
      <p:sp>
        <p:nvSpPr>
          <p:cNvPr name="Freeform 3" id="3"/>
          <p:cNvSpPr/>
          <p:nvPr/>
        </p:nvSpPr>
        <p:spPr>
          <a:xfrm flipH="false" flipV="false" rot="0">
            <a:off x="3062947" y="4694421"/>
            <a:ext cx="11718527" cy="3735981"/>
          </a:xfrm>
          <a:custGeom>
            <a:avLst/>
            <a:gdLst/>
            <a:ahLst/>
            <a:cxnLst/>
            <a:rect r="r" b="b" t="t" l="l"/>
            <a:pathLst>
              <a:path h="3735981" w="11718527">
                <a:moveTo>
                  <a:pt x="0" y="0"/>
                </a:moveTo>
                <a:lnTo>
                  <a:pt x="11718526" y="0"/>
                </a:lnTo>
                <a:lnTo>
                  <a:pt x="11718526" y="3735981"/>
                </a:lnTo>
                <a:lnTo>
                  <a:pt x="0" y="3735981"/>
                </a:lnTo>
                <a:lnTo>
                  <a:pt x="0" y="0"/>
                </a:lnTo>
                <a:close/>
              </a:path>
            </a:pathLst>
          </a:custGeom>
          <a:blipFill>
            <a:blip r:embed="rId2"/>
            <a:stretch>
              <a:fillRect l="0" t="0" r="0" b="0"/>
            </a:stretch>
          </a:blipFill>
        </p:spPr>
      </p:sp>
      <p:sp>
        <p:nvSpPr>
          <p:cNvPr name="TextBox 4" id="4"/>
          <p:cNvSpPr txBox="true"/>
          <p:nvPr/>
        </p:nvSpPr>
        <p:spPr>
          <a:xfrm rot="0">
            <a:off x="1390982" y="1054136"/>
            <a:ext cx="15506037" cy="2991484"/>
          </a:xfrm>
          <a:prstGeom prst="rect">
            <a:avLst/>
          </a:prstGeom>
        </p:spPr>
        <p:txBody>
          <a:bodyPr anchor="t" rtlCol="false" tIns="0" lIns="0" bIns="0" rIns="0">
            <a:spAutoFit/>
          </a:bodyPr>
          <a:lstStyle/>
          <a:p>
            <a:pPr algn="ctr">
              <a:lnSpc>
                <a:spcPts val="12040"/>
              </a:lnSpc>
              <a:spcBef>
                <a:spcPct val="0"/>
              </a:spcBef>
            </a:pPr>
            <a:r>
              <a:rPr lang="en-US" sz="8600">
                <a:solidFill>
                  <a:srgbClr val="000000"/>
                </a:solidFill>
                <a:latin typeface="Open Sans Bold"/>
              </a:rPr>
              <a:t>Table Booking Approval Business Process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A8DFFF"/>
        </a:solidFill>
      </p:bgPr>
    </p:bg>
    <p:spTree>
      <p:nvGrpSpPr>
        <p:cNvPr id="1" name=""/>
        <p:cNvGrpSpPr/>
        <p:nvPr/>
      </p:nvGrpSpPr>
      <p:grpSpPr>
        <a:xfrm>
          <a:off x="0" y="0"/>
          <a:ext cx="0" cy="0"/>
          <a:chOff x="0" y="0"/>
          <a:chExt cx="0" cy="0"/>
        </a:xfrm>
      </p:grpSpPr>
      <p:sp>
        <p:nvSpPr>
          <p:cNvPr name="AutoShape 2" id="2"/>
          <p:cNvSpPr/>
          <p:nvPr/>
        </p:nvSpPr>
        <p:spPr>
          <a:xfrm rot="0">
            <a:off x="14781473" y="838562"/>
            <a:ext cx="3506527" cy="8609876"/>
          </a:xfrm>
          <a:prstGeom prst="rect">
            <a:avLst/>
          </a:prstGeom>
          <a:solidFill>
            <a:srgbClr val="0679C1"/>
          </a:solidFill>
        </p:spPr>
      </p:sp>
      <p:sp>
        <p:nvSpPr>
          <p:cNvPr name="Freeform 3" id="3"/>
          <p:cNvSpPr/>
          <p:nvPr/>
        </p:nvSpPr>
        <p:spPr>
          <a:xfrm flipH="false" flipV="false" rot="0">
            <a:off x="3284737" y="4616570"/>
            <a:ext cx="11718527" cy="4831869"/>
          </a:xfrm>
          <a:custGeom>
            <a:avLst/>
            <a:gdLst/>
            <a:ahLst/>
            <a:cxnLst/>
            <a:rect r="r" b="b" t="t" l="l"/>
            <a:pathLst>
              <a:path h="4831869" w="11718527">
                <a:moveTo>
                  <a:pt x="0" y="0"/>
                </a:moveTo>
                <a:lnTo>
                  <a:pt x="11718526" y="0"/>
                </a:lnTo>
                <a:lnTo>
                  <a:pt x="11718526" y="4831868"/>
                </a:lnTo>
                <a:lnTo>
                  <a:pt x="0" y="4831868"/>
                </a:lnTo>
                <a:lnTo>
                  <a:pt x="0" y="0"/>
                </a:lnTo>
                <a:close/>
              </a:path>
            </a:pathLst>
          </a:custGeom>
          <a:blipFill>
            <a:blip r:embed="rId2"/>
            <a:stretch>
              <a:fillRect l="0" t="0" r="0" b="0"/>
            </a:stretch>
          </a:blipFill>
        </p:spPr>
      </p:sp>
      <p:sp>
        <p:nvSpPr>
          <p:cNvPr name="TextBox 4" id="4"/>
          <p:cNvSpPr txBox="true"/>
          <p:nvPr/>
        </p:nvSpPr>
        <p:spPr>
          <a:xfrm rot="0">
            <a:off x="1390982" y="1054136"/>
            <a:ext cx="15506037" cy="2991484"/>
          </a:xfrm>
          <a:prstGeom prst="rect">
            <a:avLst/>
          </a:prstGeom>
        </p:spPr>
        <p:txBody>
          <a:bodyPr anchor="t" rtlCol="false" tIns="0" lIns="0" bIns="0" rIns="0">
            <a:spAutoFit/>
          </a:bodyPr>
          <a:lstStyle/>
          <a:p>
            <a:pPr algn="ctr">
              <a:lnSpc>
                <a:spcPts val="12040"/>
              </a:lnSpc>
              <a:spcBef>
                <a:spcPct val="0"/>
              </a:spcBef>
            </a:pPr>
            <a:r>
              <a:rPr lang="en-US" sz="8600">
                <a:solidFill>
                  <a:srgbClr val="000000"/>
                </a:solidFill>
                <a:latin typeface="Open Sans Bold"/>
              </a:rPr>
              <a:t>Table Booking Complete Business Process</a:t>
            </a: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A8DFFF"/>
        </a:solidFill>
      </p:bgPr>
    </p:bg>
    <p:spTree>
      <p:nvGrpSpPr>
        <p:cNvPr id="1" name=""/>
        <p:cNvGrpSpPr/>
        <p:nvPr/>
      </p:nvGrpSpPr>
      <p:grpSpPr>
        <a:xfrm>
          <a:off x="0" y="0"/>
          <a:ext cx="0" cy="0"/>
          <a:chOff x="0" y="0"/>
          <a:chExt cx="0" cy="0"/>
        </a:xfrm>
      </p:grpSpPr>
      <p:sp>
        <p:nvSpPr>
          <p:cNvPr name="AutoShape 2" id="2"/>
          <p:cNvSpPr/>
          <p:nvPr/>
        </p:nvSpPr>
        <p:spPr>
          <a:xfrm rot="0">
            <a:off x="14781473" y="838562"/>
            <a:ext cx="3506527" cy="8609876"/>
          </a:xfrm>
          <a:prstGeom prst="rect">
            <a:avLst/>
          </a:prstGeom>
          <a:solidFill>
            <a:srgbClr val="0679C1"/>
          </a:solidFill>
        </p:spPr>
      </p:sp>
      <p:grpSp>
        <p:nvGrpSpPr>
          <p:cNvPr name="Group 3" id="3"/>
          <p:cNvGrpSpPr/>
          <p:nvPr/>
        </p:nvGrpSpPr>
        <p:grpSpPr>
          <a:xfrm rot="0">
            <a:off x="942647" y="1028700"/>
            <a:ext cx="15592090" cy="3896703"/>
            <a:chOff x="0" y="0"/>
            <a:chExt cx="20789453" cy="5195605"/>
          </a:xfrm>
        </p:grpSpPr>
        <p:sp>
          <p:nvSpPr>
            <p:cNvPr name="TextBox 4" id="4"/>
            <p:cNvSpPr txBox="true"/>
            <p:nvPr/>
          </p:nvSpPr>
          <p:spPr>
            <a:xfrm rot="0">
              <a:off x="0" y="-180975"/>
              <a:ext cx="20789453" cy="3381375"/>
            </a:xfrm>
            <a:prstGeom prst="rect">
              <a:avLst/>
            </a:prstGeom>
          </p:spPr>
          <p:txBody>
            <a:bodyPr anchor="t" rtlCol="false" tIns="0" lIns="0" bIns="0" rIns="0">
              <a:spAutoFit/>
            </a:bodyPr>
            <a:lstStyle/>
            <a:p>
              <a:pPr algn="l">
                <a:lnSpc>
                  <a:spcPts val="9480"/>
                </a:lnSpc>
              </a:pPr>
              <a:r>
                <a:rPr lang="en-US" sz="7900">
                  <a:solidFill>
                    <a:srgbClr val="000000"/>
                  </a:solidFill>
                  <a:latin typeface="Gothic A1 Heavy"/>
                </a:rPr>
                <a:t>Functions in the information system</a:t>
              </a:r>
            </a:p>
          </p:txBody>
        </p:sp>
        <p:sp>
          <p:nvSpPr>
            <p:cNvPr name="TextBox 5" id="5"/>
            <p:cNvSpPr txBox="true"/>
            <p:nvPr/>
          </p:nvSpPr>
          <p:spPr>
            <a:xfrm rot="0">
              <a:off x="0" y="3855331"/>
              <a:ext cx="20789453" cy="1340273"/>
            </a:xfrm>
            <a:prstGeom prst="rect">
              <a:avLst/>
            </a:prstGeom>
          </p:spPr>
          <p:txBody>
            <a:bodyPr anchor="t" rtlCol="false" tIns="0" lIns="0" bIns="0" rIns="0">
              <a:spAutoFit/>
            </a:bodyPr>
            <a:lstStyle/>
            <a:p>
              <a:pPr algn="just">
                <a:lnSpc>
                  <a:spcPts val="3920"/>
                </a:lnSpc>
              </a:pPr>
              <a:r>
                <a:rPr lang="en-US" sz="2800">
                  <a:solidFill>
                    <a:srgbClr val="000000"/>
                  </a:solidFill>
                  <a:latin typeface="Arial"/>
                </a:rPr>
                <a:t>System functions will be provided directly to Café Friendzone Website users. The following are functions on the web, each of which has its uses.</a:t>
              </a:r>
            </a:p>
          </p:txBody>
        </p:sp>
      </p:grpSp>
      <p:sp>
        <p:nvSpPr>
          <p:cNvPr name="TextBox 6" id="6"/>
          <p:cNvSpPr txBox="true"/>
          <p:nvPr/>
        </p:nvSpPr>
        <p:spPr>
          <a:xfrm rot="0">
            <a:off x="823989" y="5045075"/>
            <a:ext cx="7914703" cy="5241925"/>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Open Sans Bold"/>
              </a:rPr>
              <a:t>1. Authentication Function</a:t>
            </a:r>
          </a:p>
          <a:p>
            <a:pPr algn="l">
              <a:lnSpc>
                <a:spcPts val="3499"/>
              </a:lnSpc>
              <a:spcBef>
                <a:spcPct val="0"/>
              </a:spcBef>
            </a:pPr>
            <a:r>
              <a:rPr lang="en-US" sz="2499">
                <a:solidFill>
                  <a:srgbClr val="000000"/>
                </a:solidFill>
                <a:latin typeface="Open Sans Bold"/>
              </a:rPr>
              <a:t>2. Manage table function</a:t>
            </a:r>
          </a:p>
          <a:p>
            <a:pPr algn="l">
              <a:lnSpc>
                <a:spcPts val="3499"/>
              </a:lnSpc>
              <a:spcBef>
                <a:spcPct val="0"/>
              </a:spcBef>
            </a:pPr>
            <a:r>
              <a:rPr lang="en-US" sz="2499">
                <a:solidFill>
                  <a:srgbClr val="000000"/>
                </a:solidFill>
                <a:latin typeface="Open Sans Bold"/>
              </a:rPr>
              <a:t>3. Menu Managing Function</a:t>
            </a:r>
          </a:p>
          <a:p>
            <a:pPr algn="l">
              <a:lnSpc>
                <a:spcPts val="3499"/>
              </a:lnSpc>
              <a:spcBef>
                <a:spcPct val="0"/>
              </a:spcBef>
            </a:pPr>
            <a:r>
              <a:rPr lang="en-US" sz="2499">
                <a:solidFill>
                  <a:srgbClr val="000000"/>
                </a:solidFill>
                <a:latin typeface="Open Sans Bold"/>
              </a:rPr>
              <a:t>4. Approval, Reject and Complete Booking Table functions</a:t>
            </a:r>
          </a:p>
          <a:p>
            <a:pPr algn="l">
              <a:lnSpc>
                <a:spcPts val="3499"/>
              </a:lnSpc>
              <a:spcBef>
                <a:spcPct val="0"/>
              </a:spcBef>
            </a:pPr>
            <a:r>
              <a:rPr lang="en-US" sz="2499">
                <a:solidFill>
                  <a:srgbClr val="000000"/>
                </a:solidFill>
                <a:latin typeface="Open Sans Bold"/>
              </a:rPr>
              <a:t>5. Menu Ordering Function</a:t>
            </a:r>
          </a:p>
          <a:p>
            <a:pPr algn="l">
              <a:lnSpc>
                <a:spcPts val="3499"/>
              </a:lnSpc>
              <a:spcBef>
                <a:spcPct val="0"/>
              </a:spcBef>
            </a:pPr>
            <a:r>
              <a:rPr lang="en-US" sz="2499">
                <a:solidFill>
                  <a:srgbClr val="000000"/>
                </a:solidFill>
                <a:latin typeface="Open Sans Bold"/>
              </a:rPr>
              <a:t>6. Payment Function</a:t>
            </a:r>
          </a:p>
          <a:p>
            <a:pPr algn="l">
              <a:lnSpc>
                <a:spcPts val="3499"/>
              </a:lnSpc>
              <a:spcBef>
                <a:spcPct val="0"/>
              </a:spcBef>
            </a:pPr>
            <a:r>
              <a:rPr lang="en-US" sz="2499">
                <a:solidFill>
                  <a:srgbClr val="000000"/>
                </a:solidFill>
                <a:latin typeface="Open Sans Bold"/>
              </a:rPr>
              <a:t>7. The payment function is carried out by the user when paying</a:t>
            </a:r>
          </a:p>
          <a:p>
            <a:pPr algn="l">
              <a:lnSpc>
                <a:spcPts val="3499"/>
              </a:lnSpc>
              <a:spcBef>
                <a:spcPct val="0"/>
              </a:spcBef>
            </a:pPr>
            <a:r>
              <a:rPr lang="en-US" sz="2499">
                <a:solidFill>
                  <a:srgbClr val="000000"/>
                </a:solidFill>
                <a:latin typeface="Open Sans Bold"/>
              </a:rPr>
              <a:t>8. Payment management function</a:t>
            </a:r>
          </a:p>
          <a:p>
            <a:pPr algn="l">
              <a:lnSpc>
                <a:spcPts val="3499"/>
              </a:lnSpc>
              <a:spcBef>
                <a:spcPct val="0"/>
              </a:spcBef>
            </a:pPr>
            <a:r>
              <a:rPr lang="en-US" sz="2499">
                <a:solidFill>
                  <a:srgbClr val="000000"/>
                </a:solidFill>
                <a:latin typeface="Open Sans Bold"/>
              </a:rPr>
              <a:t>9. Function of Making Criticism and Suggestions</a:t>
            </a:r>
          </a:p>
          <a:p>
            <a:pPr algn="l">
              <a:lnSpc>
                <a:spcPts val="3499"/>
              </a:lnSpc>
              <a:spcBef>
                <a:spcPct val="0"/>
              </a:spcBef>
            </a:pPr>
          </a:p>
        </p:txBody>
      </p:sp>
      <p:sp>
        <p:nvSpPr>
          <p:cNvPr name="TextBox 7" id="7"/>
          <p:cNvSpPr txBox="true"/>
          <p:nvPr/>
        </p:nvSpPr>
        <p:spPr>
          <a:xfrm rot="0">
            <a:off x="9816987" y="5274310"/>
            <a:ext cx="7123046" cy="4563110"/>
          </a:xfrm>
          <a:prstGeom prst="rect">
            <a:avLst/>
          </a:prstGeom>
        </p:spPr>
        <p:txBody>
          <a:bodyPr anchor="t" rtlCol="false" tIns="0" lIns="0" bIns="0" rIns="0">
            <a:spAutoFit/>
          </a:bodyPr>
          <a:lstStyle/>
          <a:p>
            <a:pPr algn="just">
              <a:lnSpc>
                <a:spcPts val="3639"/>
              </a:lnSpc>
              <a:spcBef>
                <a:spcPct val="0"/>
              </a:spcBef>
            </a:pPr>
            <a:r>
              <a:rPr lang="en-US" sz="2599">
                <a:solidFill>
                  <a:srgbClr val="000000"/>
                </a:solidFill>
                <a:latin typeface="Open Sans Bold"/>
              </a:rPr>
              <a:t>10. Function for deleting criticism and suggestions</a:t>
            </a:r>
          </a:p>
          <a:p>
            <a:pPr algn="just">
              <a:lnSpc>
                <a:spcPts val="3639"/>
              </a:lnSpc>
              <a:spcBef>
                <a:spcPct val="0"/>
              </a:spcBef>
            </a:pPr>
            <a:r>
              <a:rPr lang="en-US" sz="2599">
                <a:solidFill>
                  <a:srgbClr val="000000"/>
                </a:solidFill>
                <a:latin typeface="Open Sans Bold"/>
              </a:rPr>
              <a:t>11. Gallery Management Function</a:t>
            </a:r>
          </a:p>
          <a:p>
            <a:pPr algn="just">
              <a:lnSpc>
                <a:spcPts val="3639"/>
              </a:lnSpc>
              <a:spcBef>
                <a:spcPct val="0"/>
              </a:spcBef>
            </a:pPr>
            <a:r>
              <a:rPr lang="en-US" sz="2599">
                <a:solidFill>
                  <a:srgbClr val="000000"/>
                </a:solidFill>
                <a:latin typeface="Open Sans Bold"/>
              </a:rPr>
              <a:t>12. Announcement Management Function</a:t>
            </a:r>
          </a:p>
          <a:p>
            <a:pPr algn="just">
              <a:lnSpc>
                <a:spcPts val="3639"/>
              </a:lnSpc>
              <a:spcBef>
                <a:spcPct val="0"/>
              </a:spcBef>
            </a:pPr>
            <a:r>
              <a:rPr lang="en-US" sz="2599">
                <a:solidFill>
                  <a:srgbClr val="000000"/>
                </a:solidFill>
                <a:latin typeface="Open Sans Bold"/>
              </a:rPr>
              <a:t>13. Table Booking Function</a:t>
            </a:r>
          </a:p>
          <a:p>
            <a:pPr algn="just">
              <a:lnSpc>
                <a:spcPts val="3639"/>
              </a:lnSpc>
              <a:spcBef>
                <a:spcPct val="0"/>
              </a:spcBef>
            </a:pPr>
            <a:r>
              <a:rPr lang="en-US" sz="2599">
                <a:solidFill>
                  <a:srgbClr val="000000"/>
                </a:solidFill>
                <a:latin typeface="Open Sans Bold"/>
              </a:rPr>
              <a:t>14. Manage Cart Function</a:t>
            </a:r>
          </a:p>
          <a:p>
            <a:pPr algn="just">
              <a:lnSpc>
                <a:spcPts val="3639"/>
              </a:lnSpc>
              <a:spcBef>
                <a:spcPct val="0"/>
              </a:spcBef>
            </a:pPr>
            <a:r>
              <a:rPr lang="en-US" sz="2599">
                <a:solidFill>
                  <a:srgbClr val="000000"/>
                </a:solidFill>
                <a:latin typeface="Open Sans Bold"/>
              </a:rPr>
              <a:t>15. Function to Add Ratings</a:t>
            </a:r>
          </a:p>
          <a:p>
            <a:pPr algn="just">
              <a:lnSpc>
                <a:spcPts val="3639"/>
              </a:lnSpc>
              <a:spcBef>
                <a:spcPct val="0"/>
              </a:spcBef>
            </a:pPr>
            <a:r>
              <a:rPr lang="en-US" sz="2599">
                <a:solidFill>
                  <a:srgbClr val="000000"/>
                </a:solidFill>
                <a:latin typeface="Open Sans Bold"/>
              </a:rPr>
              <a:t>16. Search Function</a:t>
            </a:r>
          </a:p>
          <a:p>
            <a:pPr algn="just">
              <a:lnSpc>
                <a:spcPts val="3639"/>
              </a:lnSpc>
              <a:spcBef>
                <a:spcPct val="0"/>
              </a:spcBef>
            </a:pPr>
            <a:r>
              <a:rPr lang="en-US" sz="2599">
                <a:solidFill>
                  <a:srgbClr val="000000"/>
                </a:solidFill>
                <a:latin typeface="Open Sans Bold"/>
              </a:rPr>
              <a:t>17. Notification Viewing Function</a:t>
            </a:r>
          </a:p>
          <a:p>
            <a:pPr algn="just">
              <a:lnSpc>
                <a:spcPts val="3639"/>
              </a:lnSpc>
              <a:spcBef>
                <a:spcPct val="0"/>
              </a:spcBef>
            </a:pPr>
            <a:r>
              <a:rPr lang="en-US" sz="2599">
                <a:solidFill>
                  <a:srgbClr val="000000"/>
                </a:solidFill>
                <a:latin typeface="Open Sans Bold"/>
              </a:rPr>
              <a:t>18. History Viewing Function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A8DFFF"/>
        </a:solidFill>
      </p:bgPr>
    </p:bg>
    <p:spTree>
      <p:nvGrpSpPr>
        <p:cNvPr id="1" name=""/>
        <p:cNvGrpSpPr/>
        <p:nvPr/>
      </p:nvGrpSpPr>
      <p:grpSpPr>
        <a:xfrm>
          <a:off x="0" y="0"/>
          <a:ext cx="0" cy="0"/>
          <a:chOff x="0" y="0"/>
          <a:chExt cx="0" cy="0"/>
        </a:xfrm>
      </p:grpSpPr>
      <p:sp>
        <p:nvSpPr>
          <p:cNvPr name="AutoShape 2" id="2"/>
          <p:cNvSpPr/>
          <p:nvPr/>
        </p:nvSpPr>
        <p:spPr>
          <a:xfrm rot="0">
            <a:off x="14781473" y="838562"/>
            <a:ext cx="3506527" cy="8609876"/>
          </a:xfrm>
          <a:prstGeom prst="rect">
            <a:avLst/>
          </a:prstGeom>
          <a:solidFill>
            <a:srgbClr val="0679C1"/>
          </a:solidFill>
        </p:spPr>
      </p:sp>
      <p:sp>
        <p:nvSpPr>
          <p:cNvPr name="Freeform 3" id="3"/>
          <p:cNvSpPr/>
          <p:nvPr/>
        </p:nvSpPr>
        <p:spPr>
          <a:xfrm flipH="false" flipV="false" rot="0">
            <a:off x="8720650" y="369656"/>
            <a:ext cx="6845010" cy="9111494"/>
          </a:xfrm>
          <a:custGeom>
            <a:avLst/>
            <a:gdLst/>
            <a:ahLst/>
            <a:cxnLst/>
            <a:rect r="r" b="b" t="t" l="l"/>
            <a:pathLst>
              <a:path h="9111494" w="6845010">
                <a:moveTo>
                  <a:pt x="0" y="0"/>
                </a:moveTo>
                <a:lnTo>
                  <a:pt x="6845010" y="0"/>
                </a:lnTo>
                <a:lnTo>
                  <a:pt x="6845010" y="9111494"/>
                </a:lnTo>
                <a:lnTo>
                  <a:pt x="0" y="9111494"/>
                </a:lnTo>
                <a:lnTo>
                  <a:pt x="0" y="0"/>
                </a:lnTo>
                <a:close/>
              </a:path>
            </a:pathLst>
          </a:custGeom>
          <a:blipFill>
            <a:blip r:embed="rId2"/>
            <a:stretch>
              <a:fillRect l="0" t="0" r="0" b="0"/>
            </a:stretch>
          </a:blipFill>
        </p:spPr>
      </p:sp>
      <p:grpSp>
        <p:nvGrpSpPr>
          <p:cNvPr name="Group 4" id="4"/>
          <p:cNvGrpSpPr/>
          <p:nvPr/>
        </p:nvGrpSpPr>
        <p:grpSpPr>
          <a:xfrm rot="0">
            <a:off x="942647" y="1028700"/>
            <a:ext cx="6369163" cy="8354403"/>
            <a:chOff x="0" y="0"/>
            <a:chExt cx="8492217" cy="11139205"/>
          </a:xfrm>
        </p:grpSpPr>
        <p:sp>
          <p:nvSpPr>
            <p:cNvPr name="TextBox 5" id="5"/>
            <p:cNvSpPr txBox="true"/>
            <p:nvPr/>
          </p:nvSpPr>
          <p:spPr>
            <a:xfrm rot="0">
              <a:off x="0" y="-180975"/>
              <a:ext cx="8492217" cy="3381375"/>
            </a:xfrm>
            <a:prstGeom prst="rect">
              <a:avLst/>
            </a:prstGeom>
          </p:spPr>
          <p:txBody>
            <a:bodyPr anchor="t" rtlCol="false" tIns="0" lIns="0" bIns="0" rIns="0">
              <a:spAutoFit/>
            </a:bodyPr>
            <a:lstStyle/>
            <a:p>
              <a:pPr algn="l">
                <a:lnSpc>
                  <a:spcPts val="9480"/>
                </a:lnSpc>
              </a:pPr>
              <a:r>
                <a:rPr lang="en-US" sz="7900">
                  <a:solidFill>
                    <a:srgbClr val="000000"/>
                  </a:solidFill>
                  <a:latin typeface="Gothic A1 Heavy"/>
                </a:rPr>
                <a:t>Usecase Diagram</a:t>
              </a:r>
            </a:p>
          </p:txBody>
        </p:sp>
        <p:sp>
          <p:nvSpPr>
            <p:cNvPr name="TextBox 6" id="6"/>
            <p:cNvSpPr txBox="true"/>
            <p:nvPr/>
          </p:nvSpPr>
          <p:spPr>
            <a:xfrm rot="0">
              <a:off x="0" y="3855331"/>
              <a:ext cx="8492217" cy="7283873"/>
            </a:xfrm>
            <a:prstGeom prst="rect">
              <a:avLst/>
            </a:prstGeom>
          </p:spPr>
          <p:txBody>
            <a:bodyPr anchor="t" rtlCol="false" tIns="0" lIns="0" bIns="0" rIns="0">
              <a:spAutoFit/>
            </a:bodyPr>
            <a:lstStyle/>
            <a:p>
              <a:pPr algn="just">
                <a:lnSpc>
                  <a:spcPts val="3920"/>
                </a:lnSpc>
              </a:pPr>
              <a:r>
                <a:rPr lang="en-US" sz="2800">
                  <a:solidFill>
                    <a:srgbClr val="000000"/>
                  </a:solidFill>
                  <a:latin typeface="Arial"/>
                </a:rPr>
                <a:t>A Use Case Diagram is a type of behavioral diagram defined by and created from a Use-case analysis. Its purpose is to present a graphical overview of the functionality provided by a system in terms of actors, their goals (represented as use cases), and any dependencies among those use cases.</a:t>
              </a:r>
            </a:p>
            <a:p>
              <a:pPr algn="just">
                <a:lnSpc>
                  <a:spcPts val="3920"/>
                </a:lnSpc>
              </a:pPr>
            </a:p>
            <a:p>
              <a:pPr algn="just">
                <a:lnSpc>
                  <a:spcPts val="3920"/>
                </a:lnSpc>
              </a:pPr>
              <a:r>
                <a:rPr lang="en-US" sz="2800">
                  <a:solidFill>
                    <a:srgbClr val="000000"/>
                  </a:solidFill>
                  <a:latin typeface="Arial"/>
                </a:rPr>
                <a:t>Role actor : Admin, Staff, User, and Guest</a:t>
              </a: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693638" y="0"/>
            <a:ext cx="7728109" cy="10287000"/>
          </a:xfrm>
          <a:custGeom>
            <a:avLst/>
            <a:gdLst/>
            <a:ahLst/>
            <a:cxnLst/>
            <a:rect r="r" b="b" t="t" l="l"/>
            <a:pathLst>
              <a:path h="10287000" w="7728109">
                <a:moveTo>
                  <a:pt x="0" y="0"/>
                </a:moveTo>
                <a:lnTo>
                  <a:pt x="7728109" y="0"/>
                </a:lnTo>
                <a:lnTo>
                  <a:pt x="7728109" y="10287000"/>
                </a:lnTo>
                <a:lnTo>
                  <a:pt x="0" y="10287000"/>
                </a:lnTo>
                <a:lnTo>
                  <a:pt x="0" y="0"/>
                </a:lnTo>
                <a:close/>
              </a:path>
            </a:pathLst>
          </a:custGeom>
          <a:blipFill>
            <a:blip r:embed="rId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1583384" y="7837655"/>
            <a:ext cx="7315200" cy="3298490"/>
          </a:xfrm>
          <a:custGeom>
            <a:avLst/>
            <a:gdLst/>
            <a:ahLst/>
            <a:cxnLst/>
            <a:rect r="r" b="b" t="t" l="l"/>
            <a:pathLst>
              <a:path h="3298490" w="7315200">
                <a:moveTo>
                  <a:pt x="0" y="0"/>
                </a:moveTo>
                <a:lnTo>
                  <a:pt x="7315200" y="0"/>
                </a:lnTo>
                <a:lnTo>
                  <a:pt x="7315200" y="3298490"/>
                </a:lnTo>
                <a:lnTo>
                  <a:pt x="0" y="3298490"/>
                </a:lnTo>
                <a:lnTo>
                  <a:pt x="0" y="0"/>
                </a:lnTo>
                <a:close/>
              </a:path>
            </a:pathLst>
          </a:custGeom>
          <a:blipFill>
            <a:blip r:embed="rId3">
              <a:alphaModFix amt="48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526428">
            <a:off x="14653695" y="6449384"/>
            <a:ext cx="3236525" cy="3302576"/>
          </a:xfrm>
          <a:custGeom>
            <a:avLst/>
            <a:gdLst/>
            <a:ahLst/>
            <a:cxnLst/>
            <a:rect r="r" b="b" t="t" l="l"/>
            <a:pathLst>
              <a:path h="3302576" w="3236525">
                <a:moveTo>
                  <a:pt x="0" y="0"/>
                </a:moveTo>
                <a:lnTo>
                  <a:pt x="3236524" y="0"/>
                </a:lnTo>
                <a:lnTo>
                  <a:pt x="3236524" y="3302576"/>
                </a:lnTo>
                <a:lnTo>
                  <a:pt x="0" y="3302576"/>
                </a:lnTo>
                <a:lnTo>
                  <a:pt x="0" y="0"/>
                </a:lnTo>
                <a:close/>
              </a:path>
            </a:pathLst>
          </a:custGeom>
          <a:blipFill>
            <a:blip r:embed="rId5">
              <a:alphaModFix amt="52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186634" y="-2358784"/>
            <a:ext cx="19509755" cy="12645784"/>
          </a:xfrm>
          <a:custGeom>
            <a:avLst/>
            <a:gdLst/>
            <a:ahLst/>
            <a:cxnLst/>
            <a:rect r="r" b="b" t="t" l="l"/>
            <a:pathLst>
              <a:path h="12645784" w="19509755">
                <a:moveTo>
                  <a:pt x="0" y="0"/>
                </a:moveTo>
                <a:lnTo>
                  <a:pt x="19509755" y="0"/>
                </a:lnTo>
                <a:lnTo>
                  <a:pt x="19509755" y="12645784"/>
                </a:lnTo>
                <a:lnTo>
                  <a:pt x="0" y="12645784"/>
                </a:lnTo>
                <a:lnTo>
                  <a:pt x="0" y="0"/>
                </a:lnTo>
                <a:close/>
              </a:path>
            </a:pathLst>
          </a:custGeom>
          <a:blipFill>
            <a:blip r:embed="rId7">
              <a:alphaModFix amt="60000"/>
            </a:blip>
            <a:stretch>
              <a:fillRect l="0" t="-22623" r="-25528" b="-22623"/>
            </a:stretch>
          </a:blipFill>
        </p:spPr>
      </p:sp>
      <p:sp>
        <p:nvSpPr>
          <p:cNvPr name="Freeform 6" id="6"/>
          <p:cNvSpPr/>
          <p:nvPr/>
        </p:nvSpPr>
        <p:spPr>
          <a:xfrm flipH="false" flipV="false" rot="0">
            <a:off x="1028700" y="833694"/>
            <a:ext cx="8503697" cy="1761612"/>
          </a:xfrm>
          <a:custGeom>
            <a:avLst/>
            <a:gdLst/>
            <a:ahLst/>
            <a:cxnLst/>
            <a:rect r="r" b="b" t="t" l="l"/>
            <a:pathLst>
              <a:path h="1761612" w="8503697">
                <a:moveTo>
                  <a:pt x="0" y="0"/>
                </a:moveTo>
                <a:lnTo>
                  <a:pt x="8503697" y="0"/>
                </a:lnTo>
                <a:lnTo>
                  <a:pt x="8503697" y="1761612"/>
                </a:lnTo>
                <a:lnTo>
                  <a:pt x="0" y="17616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96358" y="3700504"/>
            <a:ext cx="3179374" cy="4239165"/>
          </a:xfrm>
          <a:custGeom>
            <a:avLst/>
            <a:gdLst/>
            <a:ahLst/>
            <a:cxnLst/>
            <a:rect r="r" b="b" t="t" l="l"/>
            <a:pathLst>
              <a:path h="4239165" w="3179374">
                <a:moveTo>
                  <a:pt x="0" y="0"/>
                </a:moveTo>
                <a:lnTo>
                  <a:pt x="3179374" y="0"/>
                </a:lnTo>
                <a:lnTo>
                  <a:pt x="3179374" y="4239165"/>
                </a:lnTo>
                <a:lnTo>
                  <a:pt x="0" y="4239165"/>
                </a:lnTo>
                <a:lnTo>
                  <a:pt x="0" y="0"/>
                </a:lnTo>
                <a:close/>
              </a:path>
            </a:pathLst>
          </a:custGeom>
          <a:blipFill>
            <a:blip r:embed="rId10"/>
            <a:stretch>
              <a:fillRect l="0" t="0" r="0" b="0"/>
            </a:stretch>
          </a:blipFill>
        </p:spPr>
      </p:sp>
      <p:sp>
        <p:nvSpPr>
          <p:cNvPr name="Freeform 8" id="8"/>
          <p:cNvSpPr/>
          <p:nvPr/>
        </p:nvSpPr>
        <p:spPr>
          <a:xfrm flipH="false" flipV="false" rot="0">
            <a:off x="5391429" y="3598490"/>
            <a:ext cx="3176814" cy="4239165"/>
          </a:xfrm>
          <a:custGeom>
            <a:avLst/>
            <a:gdLst/>
            <a:ahLst/>
            <a:cxnLst/>
            <a:rect r="r" b="b" t="t" l="l"/>
            <a:pathLst>
              <a:path h="4239165" w="3176814">
                <a:moveTo>
                  <a:pt x="0" y="0"/>
                </a:moveTo>
                <a:lnTo>
                  <a:pt x="3176814" y="0"/>
                </a:lnTo>
                <a:lnTo>
                  <a:pt x="3176814" y="4239165"/>
                </a:lnTo>
                <a:lnTo>
                  <a:pt x="0" y="4239165"/>
                </a:lnTo>
                <a:lnTo>
                  <a:pt x="0" y="0"/>
                </a:lnTo>
                <a:close/>
              </a:path>
            </a:pathLst>
          </a:custGeom>
          <a:blipFill>
            <a:blip r:embed="rId11"/>
            <a:stretch>
              <a:fillRect l="-20213" t="-6244" r="-19776" b="-2640"/>
            </a:stretch>
          </a:blipFill>
        </p:spPr>
      </p:sp>
      <p:sp>
        <p:nvSpPr>
          <p:cNvPr name="Freeform 9" id="9"/>
          <p:cNvSpPr/>
          <p:nvPr/>
        </p:nvSpPr>
        <p:spPr>
          <a:xfrm flipH="false" flipV="false" rot="0">
            <a:off x="9383941" y="3702712"/>
            <a:ext cx="3177718" cy="4236957"/>
          </a:xfrm>
          <a:custGeom>
            <a:avLst/>
            <a:gdLst/>
            <a:ahLst/>
            <a:cxnLst/>
            <a:rect r="r" b="b" t="t" l="l"/>
            <a:pathLst>
              <a:path h="4236957" w="3177718">
                <a:moveTo>
                  <a:pt x="0" y="0"/>
                </a:moveTo>
                <a:lnTo>
                  <a:pt x="3177718" y="0"/>
                </a:lnTo>
                <a:lnTo>
                  <a:pt x="3177718" y="4236957"/>
                </a:lnTo>
                <a:lnTo>
                  <a:pt x="0" y="4236957"/>
                </a:lnTo>
                <a:lnTo>
                  <a:pt x="0" y="0"/>
                </a:lnTo>
                <a:close/>
              </a:path>
            </a:pathLst>
          </a:custGeom>
          <a:blipFill>
            <a:blip r:embed="rId12"/>
            <a:stretch>
              <a:fillRect l="0" t="0" r="0" b="0"/>
            </a:stretch>
          </a:blipFill>
        </p:spPr>
      </p:sp>
      <p:sp>
        <p:nvSpPr>
          <p:cNvPr name="Freeform 10" id="10"/>
          <p:cNvSpPr/>
          <p:nvPr/>
        </p:nvSpPr>
        <p:spPr>
          <a:xfrm flipH="false" flipV="false" rot="0">
            <a:off x="13380809" y="3702712"/>
            <a:ext cx="2793078" cy="4236957"/>
          </a:xfrm>
          <a:custGeom>
            <a:avLst/>
            <a:gdLst/>
            <a:ahLst/>
            <a:cxnLst/>
            <a:rect r="r" b="b" t="t" l="l"/>
            <a:pathLst>
              <a:path h="4236957" w="2793078">
                <a:moveTo>
                  <a:pt x="0" y="0"/>
                </a:moveTo>
                <a:lnTo>
                  <a:pt x="2793078" y="0"/>
                </a:lnTo>
                <a:lnTo>
                  <a:pt x="2793078" y="4236957"/>
                </a:lnTo>
                <a:lnTo>
                  <a:pt x="0" y="4236957"/>
                </a:lnTo>
                <a:lnTo>
                  <a:pt x="0" y="0"/>
                </a:lnTo>
                <a:close/>
              </a:path>
            </a:pathLst>
          </a:custGeom>
          <a:blipFill>
            <a:blip r:embed="rId13"/>
            <a:stretch>
              <a:fillRect l="0" t="0" r="0" b="0"/>
            </a:stretch>
          </a:blipFill>
        </p:spPr>
      </p:sp>
      <p:sp>
        <p:nvSpPr>
          <p:cNvPr name="TextBox 11" id="11"/>
          <p:cNvSpPr txBox="true"/>
          <p:nvPr/>
        </p:nvSpPr>
        <p:spPr>
          <a:xfrm rot="0">
            <a:off x="1356589" y="8081622"/>
            <a:ext cx="3219143" cy="752362"/>
          </a:xfrm>
          <a:prstGeom prst="rect">
            <a:avLst/>
          </a:prstGeom>
        </p:spPr>
        <p:txBody>
          <a:bodyPr anchor="t" rtlCol="false" tIns="0" lIns="0" bIns="0" rIns="0">
            <a:spAutoFit/>
          </a:bodyPr>
          <a:lstStyle/>
          <a:p>
            <a:pPr algn="ctr">
              <a:lnSpc>
                <a:spcPts val="3037"/>
              </a:lnSpc>
            </a:pPr>
            <a:r>
              <a:rPr lang="en-US" sz="2336">
                <a:solidFill>
                  <a:srgbClr val="000000"/>
                </a:solidFill>
                <a:latin typeface="Open Sauce Heavy"/>
              </a:rPr>
              <a:t>FELIX SIMANJUNTAK</a:t>
            </a:r>
          </a:p>
          <a:p>
            <a:pPr algn="ctr">
              <a:lnSpc>
                <a:spcPts val="3037"/>
              </a:lnSpc>
            </a:pPr>
            <a:r>
              <a:rPr lang="en-US" sz="2336">
                <a:solidFill>
                  <a:srgbClr val="000000"/>
                </a:solidFill>
                <a:latin typeface="Open Sauce Heavy"/>
              </a:rPr>
              <a:t>11322013</a:t>
            </a:r>
          </a:p>
        </p:txBody>
      </p:sp>
      <p:sp>
        <p:nvSpPr>
          <p:cNvPr name="TextBox 12" id="12"/>
          <p:cNvSpPr txBox="true"/>
          <p:nvPr/>
        </p:nvSpPr>
        <p:spPr>
          <a:xfrm rot="0">
            <a:off x="5391429" y="8081622"/>
            <a:ext cx="3176814" cy="680977"/>
          </a:xfrm>
          <a:prstGeom prst="rect">
            <a:avLst/>
          </a:prstGeom>
        </p:spPr>
        <p:txBody>
          <a:bodyPr anchor="t" rtlCol="false" tIns="0" lIns="0" bIns="0" rIns="0">
            <a:spAutoFit/>
          </a:bodyPr>
          <a:lstStyle/>
          <a:p>
            <a:pPr algn="ctr">
              <a:lnSpc>
                <a:spcPts val="2741"/>
              </a:lnSpc>
            </a:pPr>
            <a:r>
              <a:rPr lang="en-US" sz="2108">
                <a:solidFill>
                  <a:srgbClr val="000000"/>
                </a:solidFill>
                <a:latin typeface="Open Sauce Heavy"/>
              </a:rPr>
              <a:t>CHRISTIAN PANJAITAN</a:t>
            </a:r>
          </a:p>
          <a:p>
            <a:pPr algn="ctr">
              <a:lnSpc>
                <a:spcPts val="2741"/>
              </a:lnSpc>
            </a:pPr>
            <a:r>
              <a:rPr lang="en-US" sz="2108">
                <a:solidFill>
                  <a:srgbClr val="000000"/>
                </a:solidFill>
                <a:latin typeface="Open Sauce Heavy"/>
              </a:rPr>
              <a:t>11322028</a:t>
            </a:r>
          </a:p>
        </p:txBody>
      </p:sp>
      <p:sp>
        <p:nvSpPr>
          <p:cNvPr name="TextBox 13" id="13"/>
          <p:cNvSpPr txBox="true"/>
          <p:nvPr/>
        </p:nvSpPr>
        <p:spPr>
          <a:xfrm rot="0">
            <a:off x="13466568" y="8091147"/>
            <a:ext cx="2805389" cy="673351"/>
          </a:xfrm>
          <a:prstGeom prst="rect">
            <a:avLst/>
          </a:prstGeom>
        </p:spPr>
        <p:txBody>
          <a:bodyPr anchor="t" rtlCol="false" tIns="0" lIns="0" bIns="0" rIns="0">
            <a:spAutoFit/>
          </a:bodyPr>
          <a:lstStyle/>
          <a:p>
            <a:pPr algn="ctr">
              <a:lnSpc>
                <a:spcPts val="2749"/>
              </a:lnSpc>
            </a:pPr>
            <a:r>
              <a:rPr lang="en-US" sz="2114">
                <a:solidFill>
                  <a:srgbClr val="000000"/>
                </a:solidFill>
                <a:latin typeface="Open Sauce Heavy"/>
              </a:rPr>
              <a:t>DIAN SITANGGANG</a:t>
            </a:r>
          </a:p>
          <a:p>
            <a:pPr algn="ctr">
              <a:lnSpc>
                <a:spcPts val="2749"/>
              </a:lnSpc>
            </a:pPr>
            <a:r>
              <a:rPr lang="en-US" sz="2114">
                <a:solidFill>
                  <a:srgbClr val="000000"/>
                </a:solidFill>
                <a:latin typeface="Open Sauce Heavy"/>
              </a:rPr>
              <a:t>11322058</a:t>
            </a:r>
          </a:p>
        </p:txBody>
      </p:sp>
      <p:sp>
        <p:nvSpPr>
          <p:cNvPr name="TextBox 14" id="14"/>
          <p:cNvSpPr txBox="true"/>
          <p:nvPr/>
        </p:nvSpPr>
        <p:spPr>
          <a:xfrm rot="0">
            <a:off x="9374416" y="8081622"/>
            <a:ext cx="3187243" cy="758700"/>
          </a:xfrm>
          <a:prstGeom prst="rect">
            <a:avLst/>
          </a:prstGeom>
        </p:spPr>
        <p:txBody>
          <a:bodyPr anchor="t" rtlCol="false" tIns="0" lIns="0" bIns="0" rIns="0">
            <a:spAutoFit/>
          </a:bodyPr>
          <a:lstStyle/>
          <a:p>
            <a:pPr algn="ctr">
              <a:lnSpc>
                <a:spcPts val="3063"/>
              </a:lnSpc>
            </a:pPr>
            <a:r>
              <a:rPr lang="en-US" sz="2356">
                <a:solidFill>
                  <a:srgbClr val="000000"/>
                </a:solidFill>
                <a:latin typeface="Open Sauce Heavy"/>
              </a:rPr>
              <a:t>KESIA SIHOMBING</a:t>
            </a:r>
          </a:p>
          <a:p>
            <a:pPr algn="ctr">
              <a:lnSpc>
                <a:spcPts val="3063"/>
              </a:lnSpc>
            </a:pPr>
            <a:r>
              <a:rPr lang="en-US" sz="2356">
                <a:solidFill>
                  <a:srgbClr val="000000"/>
                </a:solidFill>
                <a:latin typeface="Open Sauce Heavy"/>
              </a:rPr>
              <a:t>11322042</a:t>
            </a:r>
          </a:p>
        </p:txBody>
      </p:sp>
      <p:sp>
        <p:nvSpPr>
          <p:cNvPr name="TextBox 15" id="15"/>
          <p:cNvSpPr txBox="true"/>
          <p:nvPr/>
        </p:nvSpPr>
        <p:spPr>
          <a:xfrm rot="0">
            <a:off x="1912148" y="895350"/>
            <a:ext cx="6318820" cy="1193800"/>
          </a:xfrm>
          <a:prstGeom prst="rect">
            <a:avLst/>
          </a:prstGeom>
        </p:spPr>
        <p:txBody>
          <a:bodyPr anchor="t" rtlCol="false" tIns="0" lIns="0" bIns="0" rIns="0">
            <a:spAutoFit/>
          </a:bodyPr>
          <a:lstStyle/>
          <a:p>
            <a:pPr algn="ctr">
              <a:lnSpc>
                <a:spcPts val="9800"/>
              </a:lnSpc>
              <a:spcBef>
                <a:spcPct val="0"/>
              </a:spcBef>
            </a:pPr>
            <a:r>
              <a:rPr lang="en-US" sz="7000">
                <a:solidFill>
                  <a:srgbClr val="FFFFFF"/>
                </a:solidFill>
                <a:latin typeface="Magnolia Script"/>
              </a:rPr>
              <a:t>Grup 12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A8DFFF"/>
        </a:solidFill>
      </p:bgPr>
    </p:bg>
    <p:spTree>
      <p:nvGrpSpPr>
        <p:cNvPr id="1" name=""/>
        <p:cNvGrpSpPr/>
        <p:nvPr/>
      </p:nvGrpSpPr>
      <p:grpSpPr>
        <a:xfrm>
          <a:off x="0" y="0"/>
          <a:ext cx="0" cy="0"/>
          <a:chOff x="0" y="0"/>
          <a:chExt cx="0" cy="0"/>
        </a:xfrm>
      </p:grpSpPr>
      <p:sp>
        <p:nvSpPr>
          <p:cNvPr name="AutoShape 2" id="2"/>
          <p:cNvSpPr/>
          <p:nvPr/>
        </p:nvSpPr>
        <p:spPr>
          <a:xfrm rot="0">
            <a:off x="14781473" y="838562"/>
            <a:ext cx="3506527" cy="8609876"/>
          </a:xfrm>
          <a:prstGeom prst="rect">
            <a:avLst/>
          </a:prstGeom>
          <a:solidFill>
            <a:srgbClr val="0679C1"/>
          </a:solidFill>
        </p:spPr>
      </p:sp>
      <p:sp>
        <p:nvSpPr>
          <p:cNvPr name="Freeform 3" id="3"/>
          <p:cNvSpPr/>
          <p:nvPr/>
        </p:nvSpPr>
        <p:spPr>
          <a:xfrm flipH="false" flipV="false" rot="0">
            <a:off x="8125626" y="1634924"/>
            <a:ext cx="8960449" cy="7017151"/>
          </a:xfrm>
          <a:custGeom>
            <a:avLst/>
            <a:gdLst/>
            <a:ahLst/>
            <a:cxnLst/>
            <a:rect r="r" b="b" t="t" l="l"/>
            <a:pathLst>
              <a:path h="7017151" w="8960449">
                <a:moveTo>
                  <a:pt x="0" y="0"/>
                </a:moveTo>
                <a:lnTo>
                  <a:pt x="8960449" y="0"/>
                </a:lnTo>
                <a:lnTo>
                  <a:pt x="8960449" y="7017152"/>
                </a:lnTo>
                <a:lnTo>
                  <a:pt x="0" y="7017152"/>
                </a:lnTo>
                <a:lnTo>
                  <a:pt x="0" y="0"/>
                </a:lnTo>
                <a:close/>
              </a:path>
            </a:pathLst>
          </a:custGeom>
          <a:blipFill>
            <a:blip r:embed="rId2"/>
            <a:stretch>
              <a:fillRect l="0" t="0" r="0" b="0"/>
            </a:stretch>
          </a:blipFill>
        </p:spPr>
      </p:sp>
      <p:grpSp>
        <p:nvGrpSpPr>
          <p:cNvPr name="Group 4" id="4"/>
          <p:cNvGrpSpPr/>
          <p:nvPr/>
        </p:nvGrpSpPr>
        <p:grpSpPr>
          <a:xfrm rot="0">
            <a:off x="942647" y="1028700"/>
            <a:ext cx="6369163" cy="6582753"/>
            <a:chOff x="0" y="0"/>
            <a:chExt cx="8492217" cy="8777005"/>
          </a:xfrm>
        </p:grpSpPr>
        <p:sp>
          <p:nvSpPr>
            <p:cNvPr name="TextBox 5" id="5"/>
            <p:cNvSpPr txBox="true"/>
            <p:nvPr/>
          </p:nvSpPr>
          <p:spPr>
            <a:xfrm rot="0">
              <a:off x="0" y="-180975"/>
              <a:ext cx="8492217" cy="4981575"/>
            </a:xfrm>
            <a:prstGeom prst="rect">
              <a:avLst/>
            </a:prstGeom>
          </p:spPr>
          <p:txBody>
            <a:bodyPr anchor="t" rtlCol="false" tIns="0" lIns="0" bIns="0" rIns="0">
              <a:spAutoFit/>
            </a:bodyPr>
            <a:lstStyle/>
            <a:p>
              <a:pPr algn="l">
                <a:lnSpc>
                  <a:spcPts val="9480"/>
                </a:lnSpc>
              </a:pPr>
              <a:r>
                <a:rPr lang="en-US" sz="7900">
                  <a:solidFill>
                    <a:srgbClr val="000000"/>
                  </a:solidFill>
                  <a:latin typeface="Gothic A1 Heavy"/>
                </a:rPr>
                <a:t>Entity Relationship Diagram</a:t>
              </a:r>
            </a:p>
          </p:txBody>
        </p:sp>
        <p:sp>
          <p:nvSpPr>
            <p:cNvPr name="TextBox 6" id="6"/>
            <p:cNvSpPr txBox="true"/>
            <p:nvPr/>
          </p:nvSpPr>
          <p:spPr>
            <a:xfrm rot="0">
              <a:off x="0" y="5455531"/>
              <a:ext cx="8492217" cy="3321473"/>
            </a:xfrm>
            <a:prstGeom prst="rect">
              <a:avLst/>
            </a:prstGeom>
          </p:spPr>
          <p:txBody>
            <a:bodyPr anchor="t" rtlCol="false" tIns="0" lIns="0" bIns="0" rIns="0">
              <a:spAutoFit/>
            </a:bodyPr>
            <a:lstStyle/>
            <a:p>
              <a:pPr algn="just">
                <a:lnSpc>
                  <a:spcPts val="3920"/>
                </a:lnSpc>
              </a:pPr>
              <a:r>
                <a:rPr lang="en-US" sz="2800">
                  <a:solidFill>
                    <a:srgbClr val="000000"/>
                  </a:solidFill>
                  <a:latin typeface="Arial"/>
                </a:rPr>
                <a:t>An Entity-Relationship Diagram (ERD) is a type of structural diagram used in database design. It illustrates the entities within a system and the relationships between those entities.</a:t>
              </a: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A8DFFF"/>
        </a:solidFill>
      </p:bgPr>
    </p:bg>
    <p:spTree>
      <p:nvGrpSpPr>
        <p:cNvPr id="1" name=""/>
        <p:cNvGrpSpPr/>
        <p:nvPr/>
      </p:nvGrpSpPr>
      <p:grpSpPr>
        <a:xfrm>
          <a:off x="0" y="0"/>
          <a:ext cx="0" cy="0"/>
          <a:chOff x="0" y="0"/>
          <a:chExt cx="0" cy="0"/>
        </a:xfrm>
      </p:grpSpPr>
      <p:sp>
        <p:nvSpPr>
          <p:cNvPr name="AutoShape 2" id="2"/>
          <p:cNvSpPr/>
          <p:nvPr/>
        </p:nvSpPr>
        <p:spPr>
          <a:xfrm rot="0">
            <a:off x="14781473" y="838562"/>
            <a:ext cx="3506527" cy="8609876"/>
          </a:xfrm>
          <a:prstGeom prst="rect">
            <a:avLst/>
          </a:prstGeom>
          <a:solidFill>
            <a:srgbClr val="0679C1"/>
          </a:solidFill>
        </p:spPr>
      </p:sp>
      <p:grpSp>
        <p:nvGrpSpPr>
          <p:cNvPr name="Group 3" id="3"/>
          <p:cNvGrpSpPr/>
          <p:nvPr/>
        </p:nvGrpSpPr>
        <p:grpSpPr>
          <a:xfrm rot="0">
            <a:off x="14861857" y="3007995"/>
            <a:ext cx="184785" cy="189548"/>
            <a:chOff x="0" y="0"/>
            <a:chExt cx="246380" cy="252730"/>
          </a:xfrm>
        </p:grpSpPr>
        <p:sp>
          <p:nvSpPr>
            <p:cNvPr name="Freeform 4" id="4"/>
            <p:cNvSpPr/>
            <p:nvPr/>
          </p:nvSpPr>
          <p:spPr>
            <a:xfrm flipH="false" flipV="false" rot="0">
              <a:off x="44450" y="50800"/>
              <a:ext cx="148590" cy="153670"/>
            </a:xfrm>
            <a:custGeom>
              <a:avLst/>
              <a:gdLst/>
              <a:ahLst/>
              <a:cxnLst/>
              <a:rect r="r" b="b" t="t" l="l"/>
              <a:pathLst>
                <a:path h="153670" w="148590">
                  <a:moveTo>
                    <a:pt x="148590" y="53340"/>
                  </a:moveTo>
                  <a:cubicBezTo>
                    <a:pt x="144780" y="106680"/>
                    <a:pt x="123190" y="135890"/>
                    <a:pt x="106680" y="144780"/>
                  </a:cubicBezTo>
                  <a:cubicBezTo>
                    <a:pt x="95250" y="152400"/>
                    <a:pt x="83820" y="153670"/>
                    <a:pt x="71120" y="151130"/>
                  </a:cubicBezTo>
                  <a:cubicBezTo>
                    <a:pt x="53340" y="148590"/>
                    <a:pt x="21590" y="133350"/>
                    <a:pt x="10160" y="114300"/>
                  </a:cubicBezTo>
                  <a:cubicBezTo>
                    <a:pt x="0" y="96520"/>
                    <a:pt x="1270" y="62230"/>
                    <a:pt x="6350" y="44450"/>
                  </a:cubicBezTo>
                  <a:cubicBezTo>
                    <a:pt x="10160" y="31750"/>
                    <a:pt x="19050" y="22860"/>
                    <a:pt x="29210" y="15240"/>
                  </a:cubicBezTo>
                  <a:cubicBezTo>
                    <a:pt x="38100" y="7620"/>
                    <a:pt x="49530" y="1270"/>
                    <a:pt x="62230" y="0"/>
                  </a:cubicBezTo>
                  <a:cubicBezTo>
                    <a:pt x="80010" y="0"/>
                    <a:pt x="129540" y="21590"/>
                    <a:pt x="129540" y="21590"/>
                  </a:cubicBezTo>
                </a:path>
              </a:pathLst>
            </a:custGeom>
            <a:solidFill>
              <a:srgbClr val="E7191F"/>
            </a:solidFill>
            <a:ln cap="sq">
              <a:noFill/>
              <a:prstDash val="solid"/>
              <a:miter/>
            </a:ln>
          </p:spPr>
        </p:sp>
      </p:grpSp>
      <p:sp>
        <p:nvSpPr>
          <p:cNvPr name="Freeform 5" id="5"/>
          <p:cNvSpPr/>
          <p:nvPr/>
        </p:nvSpPr>
        <p:spPr>
          <a:xfrm flipH="false" flipV="false" rot="0">
            <a:off x="7857848" y="2235273"/>
            <a:ext cx="9950645" cy="5816454"/>
          </a:xfrm>
          <a:custGeom>
            <a:avLst/>
            <a:gdLst/>
            <a:ahLst/>
            <a:cxnLst/>
            <a:rect r="r" b="b" t="t" l="l"/>
            <a:pathLst>
              <a:path h="5816454" w="9950645">
                <a:moveTo>
                  <a:pt x="0" y="0"/>
                </a:moveTo>
                <a:lnTo>
                  <a:pt x="9950645" y="0"/>
                </a:lnTo>
                <a:lnTo>
                  <a:pt x="9950645" y="5816454"/>
                </a:lnTo>
                <a:lnTo>
                  <a:pt x="0" y="5816454"/>
                </a:lnTo>
                <a:lnTo>
                  <a:pt x="0" y="0"/>
                </a:lnTo>
                <a:close/>
              </a:path>
            </a:pathLst>
          </a:custGeom>
          <a:blipFill>
            <a:blip r:embed="rId2"/>
            <a:stretch>
              <a:fillRect l="0" t="0" r="0" b="0"/>
            </a:stretch>
          </a:blipFill>
        </p:spPr>
      </p:sp>
      <p:grpSp>
        <p:nvGrpSpPr>
          <p:cNvPr name="Group 6" id="6"/>
          <p:cNvGrpSpPr/>
          <p:nvPr/>
        </p:nvGrpSpPr>
        <p:grpSpPr>
          <a:xfrm rot="0">
            <a:off x="942647" y="1028700"/>
            <a:ext cx="6652945" cy="6373203"/>
            <a:chOff x="0" y="0"/>
            <a:chExt cx="8870594" cy="8497605"/>
          </a:xfrm>
        </p:grpSpPr>
        <p:sp>
          <p:nvSpPr>
            <p:cNvPr name="TextBox 7" id="7"/>
            <p:cNvSpPr txBox="true"/>
            <p:nvPr/>
          </p:nvSpPr>
          <p:spPr>
            <a:xfrm rot="0">
              <a:off x="0" y="-180975"/>
              <a:ext cx="8870594" cy="3381375"/>
            </a:xfrm>
            <a:prstGeom prst="rect">
              <a:avLst/>
            </a:prstGeom>
          </p:spPr>
          <p:txBody>
            <a:bodyPr anchor="t" rtlCol="false" tIns="0" lIns="0" bIns="0" rIns="0">
              <a:spAutoFit/>
            </a:bodyPr>
            <a:lstStyle/>
            <a:p>
              <a:pPr algn="l">
                <a:lnSpc>
                  <a:spcPts val="9480"/>
                </a:lnSpc>
              </a:pPr>
              <a:r>
                <a:rPr lang="en-US" sz="7900">
                  <a:solidFill>
                    <a:srgbClr val="000000"/>
                  </a:solidFill>
                  <a:latin typeface="Gothic A1 Heavy"/>
                </a:rPr>
                <a:t>Conceptual Data Model</a:t>
              </a:r>
            </a:p>
          </p:txBody>
        </p:sp>
        <p:sp>
          <p:nvSpPr>
            <p:cNvPr name="TextBox 8" id="8"/>
            <p:cNvSpPr txBox="true"/>
            <p:nvPr/>
          </p:nvSpPr>
          <p:spPr>
            <a:xfrm rot="0">
              <a:off x="0" y="3855331"/>
              <a:ext cx="8870594" cy="4642273"/>
            </a:xfrm>
            <a:prstGeom prst="rect">
              <a:avLst/>
            </a:prstGeom>
          </p:spPr>
          <p:txBody>
            <a:bodyPr anchor="t" rtlCol="false" tIns="0" lIns="0" bIns="0" rIns="0">
              <a:spAutoFit/>
            </a:bodyPr>
            <a:lstStyle/>
            <a:p>
              <a:pPr algn="just">
                <a:lnSpc>
                  <a:spcPts val="3920"/>
                </a:lnSpc>
              </a:pPr>
              <a:r>
                <a:rPr lang="en-US" sz="2800">
                  <a:solidFill>
                    <a:srgbClr val="000000"/>
                  </a:solidFill>
                  <a:latin typeface="Arial"/>
                </a:rPr>
                <a:t>A Conceptual Data Model (CDM) is a high-level data model that defines the structure of the data elements and the relationships among them. It focuses on the business requirements and is often used as a communication tool between stakeholders and developers.</a:t>
              </a: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A8DFFF"/>
        </a:solidFill>
      </p:bgPr>
    </p:bg>
    <p:spTree>
      <p:nvGrpSpPr>
        <p:cNvPr id="1" name=""/>
        <p:cNvGrpSpPr/>
        <p:nvPr/>
      </p:nvGrpSpPr>
      <p:grpSpPr>
        <a:xfrm>
          <a:off x="0" y="0"/>
          <a:ext cx="0" cy="0"/>
          <a:chOff x="0" y="0"/>
          <a:chExt cx="0" cy="0"/>
        </a:xfrm>
      </p:grpSpPr>
      <p:sp>
        <p:nvSpPr>
          <p:cNvPr name="AutoShape 2" id="2"/>
          <p:cNvSpPr/>
          <p:nvPr/>
        </p:nvSpPr>
        <p:spPr>
          <a:xfrm rot="0">
            <a:off x="14781473" y="838562"/>
            <a:ext cx="3506527" cy="8609876"/>
          </a:xfrm>
          <a:prstGeom prst="rect">
            <a:avLst/>
          </a:prstGeom>
          <a:solidFill>
            <a:srgbClr val="0679C1"/>
          </a:solidFill>
        </p:spPr>
      </p:sp>
      <p:sp>
        <p:nvSpPr>
          <p:cNvPr name="Freeform 3" id="3"/>
          <p:cNvSpPr/>
          <p:nvPr/>
        </p:nvSpPr>
        <p:spPr>
          <a:xfrm flipH="false" flipV="false" rot="0">
            <a:off x="7934122" y="2216366"/>
            <a:ext cx="9703503" cy="5854268"/>
          </a:xfrm>
          <a:custGeom>
            <a:avLst/>
            <a:gdLst/>
            <a:ahLst/>
            <a:cxnLst/>
            <a:rect r="r" b="b" t="t" l="l"/>
            <a:pathLst>
              <a:path h="5854268" w="9703503">
                <a:moveTo>
                  <a:pt x="0" y="0"/>
                </a:moveTo>
                <a:lnTo>
                  <a:pt x="9703503" y="0"/>
                </a:lnTo>
                <a:lnTo>
                  <a:pt x="9703503" y="5854268"/>
                </a:lnTo>
                <a:lnTo>
                  <a:pt x="0" y="5854268"/>
                </a:lnTo>
                <a:lnTo>
                  <a:pt x="0" y="0"/>
                </a:lnTo>
                <a:close/>
              </a:path>
            </a:pathLst>
          </a:custGeom>
          <a:blipFill>
            <a:blip r:embed="rId2"/>
            <a:stretch>
              <a:fillRect l="0" t="0" r="0" b="0"/>
            </a:stretch>
          </a:blipFill>
        </p:spPr>
      </p:sp>
      <p:grpSp>
        <p:nvGrpSpPr>
          <p:cNvPr name="Group 4" id="4"/>
          <p:cNvGrpSpPr/>
          <p:nvPr/>
        </p:nvGrpSpPr>
        <p:grpSpPr>
          <a:xfrm rot="0">
            <a:off x="942647" y="1028700"/>
            <a:ext cx="6652945" cy="6373203"/>
            <a:chOff x="0" y="0"/>
            <a:chExt cx="8870594" cy="8497605"/>
          </a:xfrm>
        </p:grpSpPr>
        <p:sp>
          <p:nvSpPr>
            <p:cNvPr name="TextBox 5" id="5"/>
            <p:cNvSpPr txBox="true"/>
            <p:nvPr/>
          </p:nvSpPr>
          <p:spPr>
            <a:xfrm rot="0">
              <a:off x="0" y="-180975"/>
              <a:ext cx="8870594" cy="3381375"/>
            </a:xfrm>
            <a:prstGeom prst="rect">
              <a:avLst/>
            </a:prstGeom>
          </p:spPr>
          <p:txBody>
            <a:bodyPr anchor="t" rtlCol="false" tIns="0" lIns="0" bIns="0" rIns="0">
              <a:spAutoFit/>
            </a:bodyPr>
            <a:lstStyle/>
            <a:p>
              <a:pPr algn="l">
                <a:lnSpc>
                  <a:spcPts val="9480"/>
                </a:lnSpc>
              </a:pPr>
              <a:r>
                <a:rPr lang="en-US" sz="7900">
                  <a:solidFill>
                    <a:srgbClr val="000000"/>
                  </a:solidFill>
                  <a:latin typeface="Gothic A1 Heavy"/>
                </a:rPr>
                <a:t>Physical Data Model</a:t>
              </a:r>
            </a:p>
          </p:txBody>
        </p:sp>
        <p:sp>
          <p:nvSpPr>
            <p:cNvPr name="TextBox 6" id="6"/>
            <p:cNvSpPr txBox="true"/>
            <p:nvPr/>
          </p:nvSpPr>
          <p:spPr>
            <a:xfrm rot="0">
              <a:off x="0" y="3855331"/>
              <a:ext cx="8870594" cy="4642273"/>
            </a:xfrm>
            <a:prstGeom prst="rect">
              <a:avLst/>
            </a:prstGeom>
          </p:spPr>
          <p:txBody>
            <a:bodyPr anchor="t" rtlCol="false" tIns="0" lIns="0" bIns="0" rIns="0">
              <a:spAutoFit/>
            </a:bodyPr>
            <a:lstStyle/>
            <a:p>
              <a:pPr algn="just">
                <a:lnSpc>
                  <a:spcPts val="3920"/>
                </a:lnSpc>
              </a:pPr>
              <a:r>
                <a:rPr lang="en-US" sz="2800">
                  <a:solidFill>
                    <a:srgbClr val="000000"/>
                  </a:solidFill>
                  <a:latin typeface="Arial"/>
                </a:rPr>
                <a:t>A Physical Data Model (PDM) describes the implementation of the database on a specific database management system. It includes detailed specifications for the database schema, including tables, columns, data types, indexes, and constraints.</a:t>
              </a:r>
            </a:p>
          </p:txBody>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A8DFFF"/>
        </a:solidFill>
      </p:bgPr>
    </p:bg>
    <p:spTree>
      <p:nvGrpSpPr>
        <p:cNvPr id="1" name=""/>
        <p:cNvGrpSpPr/>
        <p:nvPr/>
      </p:nvGrpSpPr>
      <p:grpSpPr>
        <a:xfrm>
          <a:off x="0" y="0"/>
          <a:ext cx="0" cy="0"/>
          <a:chOff x="0" y="0"/>
          <a:chExt cx="0" cy="0"/>
        </a:xfrm>
      </p:grpSpPr>
      <p:sp>
        <p:nvSpPr>
          <p:cNvPr name="AutoShape 2" id="2"/>
          <p:cNvSpPr/>
          <p:nvPr/>
        </p:nvSpPr>
        <p:spPr>
          <a:xfrm rot="0">
            <a:off x="14781473" y="838562"/>
            <a:ext cx="3506527" cy="8609876"/>
          </a:xfrm>
          <a:prstGeom prst="rect">
            <a:avLst/>
          </a:prstGeom>
          <a:solidFill>
            <a:srgbClr val="0679C1"/>
          </a:solidFill>
        </p:spPr>
      </p:sp>
      <p:sp>
        <p:nvSpPr>
          <p:cNvPr name="Freeform 3" id="3"/>
          <p:cNvSpPr/>
          <p:nvPr/>
        </p:nvSpPr>
        <p:spPr>
          <a:xfrm flipH="false" flipV="false" rot="0">
            <a:off x="9755389" y="1465588"/>
            <a:ext cx="6779348" cy="7355823"/>
          </a:xfrm>
          <a:custGeom>
            <a:avLst/>
            <a:gdLst/>
            <a:ahLst/>
            <a:cxnLst/>
            <a:rect r="r" b="b" t="t" l="l"/>
            <a:pathLst>
              <a:path h="7355823" w="6779348">
                <a:moveTo>
                  <a:pt x="0" y="0"/>
                </a:moveTo>
                <a:lnTo>
                  <a:pt x="6779348" y="0"/>
                </a:lnTo>
                <a:lnTo>
                  <a:pt x="6779348" y="7355824"/>
                </a:lnTo>
                <a:lnTo>
                  <a:pt x="0" y="7355824"/>
                </a:lnTo>
                <a:lnTo>
                  <a:pt x="0" y="0"/>
                </a:lnTo>
                <a:close/>
              </a:path>
            </a:pathLst>
          </a:custGeom>
          <a:blipFill>
            <a:blip r:embed="rId2"/>
            <a:stretch>
              <a:fillRect l="0" t="0" r="0" b="0"/>
            </a:stretch>
          </a:blipFill>
        </p:spPr>
      </p:sp>
      <p:grpSp>
        <p:nvGrpSpPr>
          <p:cNvPr name="Group 4" id="4"/>
          <p:cNvGrpSpPr/>
          <p:nvPr/>
        </p:nvGrpSpPr>
        <p:grpSpPr>
          <a:xfrm rot="0">
            <a:off x="1028700" y="2216366"/>
            <a:ext cx="6652945" cy="5877903"/>
            <a:chOff x="0" y="0"/>
            <a:chExt cx="8870594" cy="7837205"/>
          </a:xfrm>
        </p:grpSpPr>
        <p:sp>
          <p:nvSpPr>
            <p:cNvPr name="TextBox 5" id="5"/>
            <p:cNvSpPr txBox="true"/>
            <p:nvPr/>
          </p:nvSpPr>
          <p:spPr>
            <a:xfrm rot="0">
              <a:off x="0" y="-180975"/>
              <a:ext cx="8870594" cy="3381375"/>
            </a:xfrm>
            <a:prstGeom prst="rect">
              <a:avLst/>
            </a:prstGeom>
          </p:spPr>
          <p:txBody>
            <a:bodyPr anchor="t" rtlCol="false" tIns="0" lIns="0" bIns="0" rIns="0">
              <a:spAutoFit/>
            </a:bodyPr>
            <a:lstStyle/>
            <a:p>
              <a:pPr algn="l">
                <a:lnSpc>
                  <a:spcPts val="9480"/>
                </a:lnSpc>
              </a:pPr>
              <a:r>
                <a:rPr lang="en-US" sz="7900">
                  <a:solidFill>
                    <a:srgbClr val="000000"/>
                  </a:solidFill>
                  <a:latin typeface="Gothic A1 Heavy"/>
                </a:rPr>
                <a:t>Class Diagram</a:t>
              </a:r>
            </a:p>
          </p:txBody>
        </p:sp>
        <p:sp>
          <p:nvSpPr>
            <p:cNvPr name="TextBox 6" id="6"/>
            <p:cNvSpPr txBox="true"/>
            <p:nvPr/>
          </p:nvSpPr>
          <p:spPr>
            <a:xfrm rot="0">
              <a:off x="0" y="3855331"/>
              <a:ext cx="8870594" cy="3981873"/>
            </a:xfrm>
            <a:prstGeom prst="rect">
              <a:avLst/>
            </a:prstGeom>
          </p:spPr>
          <p:txBody>
            <a:bodyPr anchor="t" rtlCol="false" tIns="0" lIns="0" bIns="0" rIns="0">
              <a:spAutoFit/>
            </a:bodyPr>
            <a:lstStyle/>
            <a:p>
              <a:pPr algn="just">
                <a:lnSpc>
                  <a:spcPts val="3920"/>
                </a:lnSpc>
              </a:pPr>
              <a:r>
                <a:rPr lang="en-US" sz="2800">
                  <a:solidFill>
                    <a:srgbClr val="000000"/>
                  </a:solidFill>
                  <a:latin typeface="Arial"/>
                </a:rPr>
                <a:t>A Class Diagram is a type of static structure diagram in UML (Unified Modeling Language) that describes the structure of a system by showing its classes, attributes, methods, and the relationships among objects.</a:t>
              </a:r>
            </a:p>
          </p:txBody>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A8DFFF"/>
        </a:solidFill>
      </p:bgPr>
    </p:bg>
    <p:spTree>
      <p:nvGrpSpPr>
        <p:cNvPr id="1" name=""/>
        <p:cNvGrpSpPr/>
        <p:nvPr/>
      </p:nvGrpSpPr>
      <p:grpSpPr>
        <a:xfrm>
          <a:off x="0" y="0"/>
          <a:ext cx="0" cy="0"/>
          <a:chOff x="0" y="0"/>
          <a:chExt cx="0" cy="0"/>
        </a:xfrm>
      </p:grpSpPr>
      <p:sp>
        <p:nvSpPr>
          <p:cNvPr name="AutoShape 2" id="2"/>
          <p:cNvSpPr/>
          <p:nvPr/>
        </p:nvSpPr>
        <p:spPr>
          <a:xfrm rot="0">
            <a:off x="14781473" y="838562"/>
            <a:ext cx="3506527" cy="8609876"/>
          </a:xfrm>
          <a:prstGeom prst="rect">
            <a:avLst/>
          </a:prstGeom>
          <a:solidFill>
            <a:srgbClr val="0679C1"/>
          </a:solidFill>
        </p:spPr>
      </p:sp>
      <p:sp>
        <p:nvSpPr>
          <p:cNvPr name="Freeform 3" id="3"/>
          <p:cNvSpPr/>
          <p:nvPr/>
        </p:nvSpPr>
        <p:spPr>
          <a:xfrm flipH="false" flipV="false" rot="0">
            <a:off x="7681645" y="2015986"/>
            <a:ext cx="10186412" cy="6773964"/>
          </a:xfrm>
          <a:custGeom>
            <a:avLst/>
            <a:gdLst/>
            <a:ahLst/>
            <a:cxnLst/>
            <a:rect r="r" b="b" t="t" l="l"/>
            <a:pathLst>
              <a:path h="6773964" w="10186412">
                <a:moveTo>
                  <a:pt x="0" y="0"/>
                </a:moveTo>
                <a:lnTo>
                  <a:pt x="10186412" y="0"/>
                </a:lnTo>
                <a:lnTo>
                  <a:pt x="10186412" y="6773964"/>
                </a:lnTo>
                <a:lnTo>
                  <a:pt x="0" y="6773964"/>
                </a:lnTo>
                <a:lnTo>
                  <a:pt x="0" y="0"/>
                </a:lnTo>
                <a:close/>
              </a:path>
            </a:pathLst>
          </a:custGeom>
          <a:blipFill>
            <a:blip r:embed="rId2"/>
            <a:stretch>
              <a:fillRect l="0" t="0" r="0" b="0"/>
            </a:stretch>
          </a:blipFill>
        </p:spPr>
      </p:sp>
      <p:grpSp>
        <p:nvGrpSpPr>
          <p:cNvPr name="Group 4" id="4"/>
          <p:cNvGrpSpPr/>
          <p:nvPr/>
        </p:nvGrpSpPr>
        <p:grpSpPr>
          <a:xfrm rot="0">
            <a:off x="1028700" y="2015986"/>
            <a:ext cx="6274569" cy="6868503"/>
            <a:chOff x="0" y="0"/>
            <a:chExt cx="8366092" cy="9158005"/>
          </a:xfrm>
        </p:grpSpPr>
        <p:sp>
          <p:nvSpPr>
            <p:cNvPr name="TextBox 5" id="5"/>
            <p:cNvSpPr txBox="true"/>
            <p:nvPr/>
          </p:nvSpPr>
          <p:spPr>
            <a:xfrm rot="0">
              <a:off x="0" y="-180975"/>
              <a:ext cx="8366092" cy="3381375"/>
            </a:xfrm>
            <a:prstGeom prst="rect">
              <a:avLst/>
            </a:prstGeom>
          </p:spPr>
          <p:txBody>
            <a:bodyPr anchor="t" rtlCol="false" tIns="0" lIns="0" bIns="0" rIns="0">
              <a:spAutoFit/>
            </a:bodyPr>
            <a:lstStyle/>
            <a:p>
              <a:pPr algn="l">
                <a:lnSpc>
                  <a:spcPts val="9480"/>
                </a:lnSpc>
              </a:pPr>
              <a:r>
                <a:rPr lang="en-US" sz="7900">
                  <a:solidFill>
                    <a:srgbClr val="000000"/>
                  </a:solidFill>
                  <a:latin typeface="Gothic A1 Heavy"/>
                </a:rPr>
                <a:t>Package Diagram</a:t>
              </a:r>
            </a:p>
          </p:txBody>
        </p:sp>
        <p:sp>
          <p:nvSpPr>
            <p:cNvPr name="TextBox 6" id="6"/>
            <p:cNvSpPr txBox="true"/>
            <p:nvPr/>
          </p:nvSpPr>
          <p:spPr>
            <a:xfrm rot="0">
              <a:off x="0" y="3855331"/>
              <a:ext cx="8366092" cy="5302673"/>
            </a:xfrm>
            <a:prstGeom prst="rect">
              <a:avLst/>
            </a:prstGeom>
          </p:spPr>
          <p:txBody>
            <a:bodyPr anchor="t" rtlCol="false" tIns="0" lIns="0" bIns="0" rIns="0">
              <a:spAutoFit/>
            </a:bodyPr>
            <a:lstStyle/>
            <a:p>
              <a:pPr algn="just">
                <a:lnSpc>
                  <a:spcPts val="3920"/>
                </a:lnSpc>
              </a:pPr>
              <a:r>
                <a:rPr lang="en-US" sz="2800">
                  <a:solidFill>
                    <a:srgbClr val="000000"/>
                  </a:solidFill>
                  <a:latin typeface="Arial"/>
                </a:rPr>
                <a:t>A Package Diagram is a type of structural diagram in UML that depicts the organization and arrangement of various model elements in the form of packages. It shows the dependencies between different packages, allowing for a high-level view of the system's organization.</a:t>
              </a:r>
            </a:p>
          </p:txBody>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A8DFFF"/>
        </a:solidFill>
      </p:bgPr>
    </p:bg>
    <p:spTree>
      <p:nvGrpSpPr>
        <p:cNvPr id="1" name=""/>
        <p:cNvGrpSpPr/>
        <p:nvPr/>
      </p:nvGrpSpPr>
      <p:grpSpPr>
        <a:xfrm>
          <a:off x="0" y="0"/>
          <a:ext cx="0" cy="0"/>
          <a:chOff x="0" y="0"/>
          <a:chExt cx="0" cy="0"/>
        </a:xfrm>
      </p:grpSpPr>
      <p:sp>
        <p:nvSpPr>
          <p:cNvPr name="AutoShape 2" id="2"/>
          <p:cNvSpPr/>
          <p:nvPr/>
        </p:nvSpPr>
        <p:spPr>
          <a:xfrm rot="0">
            <a:off x="14781473" y="838562"/>
            <a:ext cx="3506527" cy="8609876"/>
          </a:xfrm>
          <a:prstGeom prst="rect">
            <a:avLst/>
          </a:prstGeom>
          <a:solidFill>
            <a:srgbClr val="0679C1"/>
          </a:solidFill>
        </p:spPr>
      </p:sp>
      <p:sp>
        <p:nvSpPr>
          <p:cNvPr name="Freeform 3" id="3"/>
          <p:cNvSpPr/>
          <p:nvPr/>
        </p:nvSpPr>
        <p:spPr>
          <a:xfrm flipH="false" flipV="false" rot="0">
            <a:off x="2935461" y="4264028"/>
            <a:ext cx="12417078" cy="4994272"/>
          </a:xfrm>
          <a:custGeom>
            <a:avLst/>
            <a:gdLst/>
            <a:ahLst/>
            <a:cxnLst/>
            <a:rect r="r" b="b" t="t" l="l"/>
            <a:pathLst>
              <a:path h="4994272" w="12417078">
                <a:moveTo>
                  <a:pt x="0" y="0"/>
                </a:moveTo>
                <a:lnTo>
                  <a:pt x="12417078" y="0"/>
                </a:lnTo>
                <a:lnTo>
                  <a:pt x="12417078" y="4994272"/>
                </a:lnTo>
                <a:lnTo>
                  <a:pt x="0" y="4994272"/>
                </a:lnTo>
                <a:lnTo>
                  <a:pt x="0" y="0"/>
                </a:lnTo>
                <a:close/>
              </a:path>
            </a:pathLst>
          </a:custGeom>
          <a:blipFill>
            <a:blip r:embed="rId2"/>
            <a:stretch>
              <a:fillRect l="0" t="0" r="0" b="0"/>
            </a:stretch>
          </a:blipFill>
        </p:spPr>
      </p:sp>
      <p:grpSp>
        <p:nvGrpSpPr>
          <p:cNvPr name="Group 4" id="4"/>
          <p:cNvGrpSpPr/>
          <p:nvPr/>
        </p:nvGrpSpPr>
        <p:grpSpPr>
          <a:xfrm rot="0">
            <a:off x="1390982" y="1028700"/>
            <a:ext cx="15506037" cy="2201253"/>
            <a:chOff x="0" y="0"/>
            <a:chExt cx="20674716" cy="2935005"/>
          </a:xfrm>
        </p:grpSpPr>
        <p:sp>
          <p:nvSpPr>
            <p:cNvPr name="TextBox 5" id="5"/>
            <p:cNvSpPr txBox="true"/>
            <p:nvPr/>
          </p:nvSpPr>
          <p:spPr>
            <a:xfrm rot="0">
              <a:off x="0" y="-180975"/>
              <a:ext cx="20674716" cy="1781175"/>
            </a:xfrm>
            <a:prstGeom prst="rect">
              <a:avLst/>
            </a:prstGeom>
          </p:spPr>
          <p:txBody>
            <a:bodyPr anchor="t" rtlCol="false" tIns="0" lIns="0" bIns="0" rIns="0">
              <a:spAutoFit/>
            </a:bodyPr>
            <a:lstStyle/>
            <a:p>
              <a:pPr algn="l">
                <a:lnSpc>
                  <a:spcPts val="9480"/>
                </a:lnSpc>
              </a:pPr>
              <a:r>
                <a:rPr lang="en-US" sz="7900">
                  <a:solidFill>
                    <a:srgbClr val="000000"/>
                  </a:solidFill>
                  <a:latin typeface="Gothic A1 Heavy"/>
                </a:rPr>
                <a:t>Sequence Diagram</a:t>
              </a:r>
            </a:p>
          </p:txBody>
        </p:sp>
        <p:sp>
          <p:nvSpPr>
            <p:cNvPr name="TextBox 6" id="6"/>
            <p:cNvSpPr txBox="true"/>
            <p:nvPr/>
          </p:nvSpPr>
          <p:spPr>
            <a:xfrm rot="0">
              <a:off x="0" y="2255131"/>
              <a:ext cx="20674716" cy="679873"/>
            </a:xfrm>
            <a:prstGeom prst="rect">
              <a:avLst/>
            </a:prstGeom>
          </p:spPr>
          <p:txBody>
            <a:bodyPr anchor="t" rtlCol="false" tIns="0" lIns="0" bIns="0" rIns="0">
              <a:spAutoFit/>
            </a:bodyPr>
            <a:lstStyle/>
            <a:p>
              <a:pPr algn="just">
                <a:lnSpc>
                  <a:spcPts val="3920"/>
                </a:lnSpc>
              </a:pPr>
              <a:r>
                <a:rPr lang="en-US" sz="2800">
                  <a:solidFill>
                    <a:srgbClr val="000000"/>
                  </a:solidFill>
                  <a:latin typeface="Arial Bold"/>
                </a:rPr>
                <a:t>Sequence Diagram User Places an Order</a:t>
              </a:r>
            </a:p>
          </p:txBody>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A8DFFF"/>
        </a:solidFill>
      </p:bgPr>
    </p:bg>
    <p:spTree>
      <p:nvGrpSpPr>
        <p:cNvPr id="1" name=""/>
        <p:cNvGrpSpPr/>
        <p:nvPr/>
      </p:nvGrpSpPr>
      <p:grpSpPr>
        <a:xfrm>
          <a:off x="0" y="0"/>
          <a:ext cx="0" cy="0"/>
          <a:chOff x="0" y="0"/>
          <a:chExt cx="0" cy="0"/>
        </a:xfrm>
      </p:grpSpPr>
      <p:sp>
        <p:nvSpPr>
          <p:cNvPr name="AutoShape 2" id="2"/>
          <p:cNvSpPr/>
          <p:nvPr/>
        </p:nvSpPr>
        <p:spPr>
          <a:xfrm rot="0">
            <a:off x="14781473" y="838562"/>
            <a:ext cx="3506527" cy="8609876"/>
          </a:xfrm>
          <a:prstGeom prst="rect">
            <a:avLst/>
          </a:prstGeom>
          <a:solidFill>
            <a:srgbClr val="0679C1"/>
          </a:solidFill>
        </p:spPr>
      </p:sp>
      <p:sp>
        <p:nvSpPr>
          <p:cNvPr name="Freeform 3" id="3"/>
          <p:cNvSpPr/>
          <p:nvPr/>
        </p:nvSpPr>
        <p:spPr>
          <a:xfrm flipH="false" flipV="false" rot="0">
            <a:off x="3588898" y="3610345"/>
            <a:ext cx="11616817" cy="5647955"/>
          </a:xfrm>
          <a:custGeom>
            <a:avLst/>
            <a:gdLst/>
            <a:ahLst/>
            <a:cxnLst/>
            <a:rect r="r" b="b" t="t" l="l"/>
            <a:pathLst>
              <a:path h="5647955" w="11616817">
                <a:moveTo>
                  <a:pt x="0" y="0"/>
                </a:moveTo>
                <a:lnTo>
                  <a:pt x="11616817" y="0"/>
                </a:lnTo>
                <a:lnTo>
                  <a:pt x="11616817" y="5647955"/>
                </a:lnTo>
                <a:lnTo>
                  <a:pt x="0" y="5647955"/>
                </a:lnTo>
                <a:lnTo>
                  <a:pt x="0" y="0"/>
                </a:lnTo>
                <a:close/>
              </a:path>
            </a:pathLst>
          </a:custGeom>
          <a:blipFill>
            <a:blip r:embed="rId2"/>
            <a:stretch>
              <a:fillRect l="0" t="0" r="0" b="0"/>
            </a:stretch>
          </a:blipFill>
        </p:spPr>
      </p:sp>
      <p:grpSp>
        <p:nvGrpSpPr>
          <p:cNvPr name="Group 4" id="4"/>
          <p:cNvGrpSpPr/>
          <p:nvPr/>
        </p:nvGrpSpPr>
        <p:grpSpPr>
          <a:xfrm rot="0">
            <a:off x="1390982" y="1028700"/>
            <a:ext cx="15506037" cy="2201253"/>
            <a:chOff x="0" y="0"/>
            <a:chExt cx="20674716" cy="2935005"/>
          </a:xfrm>
        </p:grpSpPr>
        <p:sp>
          <p:nvSpPr>
            <p:cNvPr name="TextBox 5" id="5"/>
            <p:cNvSpPr txBox="true"/>
            <p:nvPr/>
          </p:nvSpPr>
          <p:spPr>
            <a:xfrm rot="0">
              <a:off x="0" y="-180975"/>
              <a:ext cx="20674716" cy="1781175"/>
            </a:xfrm>
            <a:prstGeom prst="rect">
              <a:avLst/>
            </a:prstGeom>
          </p:spPr>
          <p:txBody>
            <a:bodyPr anchor="t" rtlCol="false" tIns="0" lIns="0" bIns="0" rIns="0">
              <a:spAutoFit/>
            </a:bodyPr>
            <a:lstStyle/>
            <a:p>
              <a:pPr algn="l">
                <a:lnSpc>
                  <a:spcPts val="9480"/>
                </a:lnSpc>
              </a:pPr>
              <a:r>
                <a:rPr lang="en-US" sz="7900">
                  <a:solidFill>
                    <a:srgbClr val="000000"/>
                  </a:solidFill>
                  <a:latin typeface="Gothic A1 Heavy"/>
                </a:rPr>
                <a:t>Sequence Diagram</a:t>
              </a:r>
            </a:p>
          </p:txBody>
        </p:sp>
        <p:sp>
          <p:nvSpPr>
            <p:cNvPr name="TextBox 6" id="6"/>
            <p:cNvSpPr txBox="true"/>
            <p:nvPr/>
          </p:nvSpPr>
          <p:spPr>
            <a:xfrm rot="0">
              <a:off x="0" y="2255131"/>
              <a:ext cx="20674716" cy="679873"/>
            </a:xfrm>
            <a:prstGeom prst="rect">
              <a:avLst/>
            </a:prstGeom>
          </p:spPr>
          <p:txBody>
            <a:bodyPr anchor="t" rtlCol="false" tIns="0" lIns="0" bIns="0" rIns="0">
              <a:spAutoFit/>
            </a:bodyPr>
            <a:lstStyle/>
            <a:p>
              <a:pPr algn="just">
                <a:lnSpc>
                  <a:spcPts val="3920"/>
                </a:lnSpc>
              </a:pPr>
              <a:r>
                <a:rPr lang="en-US" sz="2800">
                  <a:solidFill>
                    <a:srgbClr val="000000"/>
                  </a:solidFill>
                  <a:latin typeface="Arial Bold"/>
                </a:rPr>
                <a:t>Sequence Diagram User Makes Payment</a:t>
              </a:r>
            </a:p>
          </p:txBody>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A8DFFF"/>
        </a:solidFill>
      </p:bgPr>
    </p:bg>
    <p:spTree>
      <p:nvGrpSpPr>
        <p:cNvPr id="1" name=""/>
        <p:cNvGrpSpPr/>
        <p:nvPr/>
      </p:nvGrpSpPr>
      <p:grpSpPr>
        <a:xfrm>
          <a:off x="0" y="0"/>
          <a:ext cx="0" cy="0"/>
          <a:chOff x="0" y="0"/>
          <a:chExt cx="0" cy="0"/>
        </a:xfrm>
      </p:grpSpPr>
      <p:sp>
        <p:nvSpPr>
          <p:cNvPr name="AutoShape 2" id="2"/>
          <p:cNvSpPr/>
          <p:nvPr/>
        </p:nvSpPr>
        <p:spPr>
          <a:xfrm rot="0">
            <a:off x="14781473" y="838562"/>
            <a:ext cx="3506527" cy="8609876"/>
          </a:xfrm>
          <a:prstGeom prst="rect">
            <a:avLst/>
          </a:prstGeom>
          <a:solidFill>
            <a:srgbClr val="0679C1"/>
          </a:solidFill>
        </p:spPr>
      </p:sp>
      <p:sp>
        <p:nvSpPr>
          <p:cNvPr name="Freeform 3" id="3"/>
          <p:cNvSpPr/>
          <p:nvPr/>
        </p:nvSpPr>
        <p:spPr>
          <a:xfrm flipH="false" flipV="false" rot="0">
            <a:off x="3164657" y="3533327"/>
            <a:ext cx="11616817" cy="5724973"/>
          </a:xfrm>
          <a:custGeom>
            <a:avLst/>
            <a:gdLst/>
            <a:ahLst/>
            <a:cxnLst/>
            <a:rect r="r" b="b" t="t" l="l"/>
            <a:pathLst>
              <a:path h="5724973" w="11616817">
                <a:moveTo>
                  <a:pt x="0" y="0"/>
                </a:moveTo>
                <a:lnTo>
                  <a:pt x="11616816" y="0"/>
                </a:lnTo>
                <a:lnTo>
                  <a:pt x="11616816" y="5724973"/>
                </a:lnTo>
                <a:lnTo>
                  <a:pt x="0" y="5724973"/>
                </a:lnTo>
                <a:lnTo>
                  <a:pt x="0" y="0"/>
                </a:lnTo>
                <a:close/>
              </a:path>
            </a:pathLst>
          </a:custGeom>
          <a:blipFill>
            <a:blip r:embed="rId2"/>
            <a:stretch>
              <a:fillRect l="0" t="0" r="0" b="0"/>
            </a:stretch>
          </a:blipFill>
        </p:spPr>
      </p:sp>
      <p:grpSp>
        <p:nvGrpSpPr>
          <p:cNvPr name="Group 4" id="4"/>
          <p:cNvGrpSpPr/>
          <p:nvPr/>
        </p:nvGrpSpPr>
        <p:grpSpPr>
          <a:xfrm rot="0">
            <a:off x="1390982" y="1028700"/>
            <a:ext cx="15506037" cy="2201253"/>
            <a:chOff x="0" y="0"/>
            <a:chExt cx="20674716" cy="2935005"/>
          </a:xfrm>
        </p:grpSpPr>
        <p:sp>
          <p:nvSpPr>
            <p:cNvPr name="TextBox 5" id="5"/>
            <p:cNvSpPr txBox="true"/>
            <p:nvPr/>
          </p:nvSpPr>
          <p:spPr>
            <a:xfrm rot="0">
              <a:off x="0" y="-180975"/>
              <a:ext cx="20674716" cy="1781175"/>
            </a:xfrm>
            <a:prstGeom prst="rect">
              <a:avLst/>
            </a:prstGeom>
          </p:spPr>
          <p:txBody>
            <a:bodyPr anchor="t" rtlCol="false" tIns="0" lIns="0" bIns="0" rIns="0">
              <a:spAutoFit/>
            </a:bodyPr>
            <a:lstStyle/>
            <a:p>
              <a:pPr algn="l">
                <a:lnSpc>
                  <a:spcPts val="9480"/>
                </a:lnSpc>
              </a:pPr>
              <a:r>
                <a:rPr lang="en-US" sz="7900">
                  <a:solidFill>
                    <a:srgbClr val="000000"/>
                  </a:solidFill>
                  <a:latin typeface="Gothic A1 Heavy"/>
                </a:rPr>
                <a:t>Sequence Diagram</a:t>
              </a:r>
            </a:p>
          </p:txBody>
        </p:sp>
        <p:sp>
          <p:nvSpPr>
            <p:cNvPr name="TextBox 6" id="6"/>
            <p:cNvSpPr txBox="true"/>
            <p:nvPr/>
          </p:nvSpPr>
          <p:spPr>
            <a:xfrm rot="0">
              <a:off x="0" y="2255131"/>
              <a:ext cx="20674716" cy="679873"/>
            </a:xfrm>
            <a:prstGeom prst="rect">
              <a:avLst/>
            </a:prstGeom>
          </p:spPr>
          <p:txBody>
            <a:bodyPr anchor="t" rtlCol="false" tIns="0" lIns="0" bIns="0" rIns="0">
              <a:spAutoFit/>
            </a:bodyPr>
            <a:lstStyle/>
            <a:p>
              <a:pPr algn="just">
                <a:lnSpc>
                  <a:spcPts val="3920"/>
                </a:lnSpc>
              </a:pPr>
              <a:r>
                <a:rPr lang="en-US" sz="2800">
                  <a:solidFill>
                    <a:srgbClr val="000000"/>
                  </a:solidFill>
                  <a:latin typeface="Arial Bold"/>
                </a:rPr>
                <a:t>Sequence Diagram Staff Approve Payments</a:t>
              </a:r>
            </a:p>
          </p:txBody>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A8DFFF"/>
        </a:solidFill>
      </p:bgPr>
    </p:bg>
    <p:spTree>
      <p:nvGrpSpPr>
        <p:cNvPr id="1" name=""/>
        <p:cNvGrpSpPr/>
        <p:nvPr/>
      </p:nvGrpSpPr>
      <p:grpSpPr>
        <a:xfrm>
          <a:off x="0" y="0"/>
          <a:ext cx="0" cy="0"/>
          <a:chOff x="0" y="0"/>
          <a:chExt cx="0" cy="0"/>
        </a:xfrm>
      </p:grpSpPr>
      <p:sp>
        <p:nvSpPr>
          <p:cNvPr name="AutoShape 2" id="2"/>
          <p:cNvSpPr/>
          <p:nvPr/>
        </p:nvSpPr>
        <p:spPr>
          <a:xfrm rot="0">
            <a:off x="14781473" y="838562"/>
            <a:ext cx="3506527" cy="8609876"/>
          </a:xfrm>
          <a:prstGeom prst="rect">
            <a:avLst/>
          </a:prstGeom>
          <a:solidFill>
            <a:srgbClr val="0679C1"/>
          </a:solidFill>
        </p:spPr>
      </p:sp>
      <p:sp>
        <p:nvSpPr>
          <p:cNvPr name="Freeform 3" id="3"/>
          <p:cNvSpPr/>
          <p:nvPr/>
        </p:nvSpPr>
        <p:spPr>
          <a:xfrm flipH="false" flipV="false" rot="0">
            <a:off x="3335592" y="4128648"/>
            <a:ext cx="11616817" cy="4787926"/>
          </a:xfrm>
          <a:custGeom>
            <a:avLst/>
            <a:gdLst/>
            <a:ahLst/>
            <a:cxnLst/>
            <a:rect r="r" b="b" t="t" l="l"/>
            <a:pathLst>
              <a:path h="4787926" w="11616817">
                <a:moveTo>
                  <a:pt x="0" y="0"/>
                </a:moveTo>
                <a:lnTo>
                  <a:pt x="11616816" y="0"/>
                </a:lnTo>
                <a:lnTo>
                  <a:pt x="11616816" y="4787926"/>
                </a:lnTo>
                <a:lnTo>
                  <a:pt x="0" y="4787926"/>
                </a:lnTo>
                <a:lnTo>
                  <a:pt x="0" y="0"/>
                </a:lnTo>
                <a:close/>
              </a:path>
            </a:pathLst>
          </a:custGeom>
          <a:blipFill>
            <a:blip r:embed="rId2"/>
            <a:stretch>
              <a:fillRect l="0" t="0" r="0" b="0"/>
            </a:stretch>
          </a:blipFill>
        </p:spPr>
      </p:sp>
      <p:grpSp>
        <p:nvGrpSpPr>
          <p:cNvPr name="Group 4" id="4"/>
          <p:cNvGrpSpPr/>
          <p:nvPr/>
        </p:nvGrpSpPr>
        <p:grpSpPr>
          <a:xfrm rot="0">
            <a:off x="1390982" y="1028700"/>
            <a:ext cx="15506037" cy="2201253"/>
            <a:chOff x="0" y="0"/>
            <a:chExt cx="20674716" cy="2935005"/>
          </a:xfrm>
        </p:grpSpPr>
        <p:sp>
          <p:nvSpPr>
            <p:cNvPr name="TextBox 5" id="5"/>
            <p:cNvSpPr txBox="true"/>
            <p:nvPr/>
          </p:nvSpPr>
          <p:spPr>
            <a:xfrm rot="0">
              <a:off x="0" y="-180975"/>
              <a:ext cx="20674716" cy="1781175"/>
            </a:xfrm>
            <a:prstGeom prst="rect">
              <a:avLst/>
            </a:prstGeom>
          </p:spPr>
          <p:txBody>
            <a:bodyPr anchor="t" rtlCol="false" tIns="0" lIns="0" bIns="0" rIns="0">
              <a:spAutoFit/>
            </a:bodyPr>
            <a:lstStyle/>
            <a:p>
              <a:pPr algn="l">
                <a:lnSpc>
                  <a:spcPts val="9480"/>
                </a:lnSpc>
              </a:pPr>
              <a:r>
                <a:rPr lang="en-US" sz="7900">
                  <a:solidFill>
                    <a:srgbClr val="000000"/>
                  </a:solidFill>
                  <a:latin typeface="Gothic A1 Heavy"/>
                </a:rPr>
                <a:t>Sequence Diagram</a:t>
              </a:r>
            </a:p>
          </p:txBody>
        </p:sp>
        <p:sp>
          <p:nvSpPr>
            <p:cNvPr name="TextBox 6" id="6"/>
            <p:cNvSpPr txBox="true"/>
            <p:nvPr/>
          </p:nvSpPr>
          <p:spPr>
            <a:xfrm rot="0">
              <a:off x="0" y="2255131"/>
              <a:ext cx="20674716" cy="679873"/>
            </a:xfrm>
            <a:prstGeom prst="rect">
              <a:avLst/>
            </a:prstGeom>
          </p:spPr>
          <p:txBody>
            <a:bodyPr anchor="t" rtlCol="false" tIns="0" lIns="0" bIns="0" rIns="0">
              <a:spAutoFit/>
            </a:bodyPr>
            <a:lstStyle/>
            <a:p>
              <a:pPr algn="just">
                <a:lnSpc>
                  <a:spcPts val="3920"/>
                </a:lnSpc>
              </a:pPr>
              <a:r>
                <a:rPr lang="en-US" sz="2800">
                  <a:solidFill>
                    <a:srgbClr val="000000"/>
                  </a:solidFill>
                  <a:latin typeface="Arial Bold"/>
                </a:rPr>
                <a:t>Sequence Diagram User Views Table List</a:t>
              </a:r>
            </a:p>
          </p:txBody>
        </p:sp>
      </p:gr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A8DFFF"/>
        </a:solidFill>
      </p:bgPr>
    </p:bg>
    <p:spTree>
      <p:nvGrpSpPr>
        <p:cNvPr id="1" name=""/>
        <p:cNvGrpSpPr/>
        <p:nvPr/>
      </p:nvGrpSpPr>
      <p:grpSpPr>
        <a:xfrm>
          <a:off x="0" y="0"/>
          <a:ext cx="0" cy="0"/>
          <a:chOff x="0" y="0"/>
          <a:chExt cx="0" cy="0"/>
        </a:xfrm>
      </p:grpSpPr>
      <p:sp>
        <p:nvSpPr>
          <p:cNvPr name="AutoShape 2" id="2"/>
          <p:cNvSpPr/>
          <p:nvPr/>
        </p:nvSpPr>
        <p:spPr>
          <a:xfrm rot="0">
            <a:off x="14781473" y="838562"/>
            <a:ext cx="3506527" cy="8609876"/>
          </a:xfrm>
          <a:prstGeom prst="rect">
            <a:avLst/>
          </a:prstGeom>
          <a:solidFill>
            <a:srgbClr val="0679C1"/>
          </a:solidFill>
        </p:spPr>
      </p:sp>
      <p:sp>
        <p:nvSpPr>
          <p:cNvPr name="Freeform 3" id="3"/>
          <p:cNvSpPr/>
          <p:nvPr/>
        </p:nvSpPr>
        <p:spPr>
          <a:xfrm flipH="false" flipV="false" rot="0">
            <a:off x="3335592" y="3429651"/>
            <a:ext cx="11616817" cy="5596610"/>
          </a:xfrm>
          <a:custGeom>
            <a:avLst/>
            <a:gdLst/>
            <a:ahLst/>
            <a:cxnLst/>
            <a:rect r="r" b="b" t="t" l="l"/>
            <a:pathLst>
              <a:path h="5596610" w="11616817">
                <a:moveTo>
                  <a:pt x="0" y="0"/>
                </a:moveTo>
                <a:lnTo>
                  <a:pt x="11616816" y="0"/>
                </a:lnTo>
                <a:lnTo>
                  <a:pt x="11616816" y="5596610"/>
                </a:lnTo>
                <a:lnTo>
                  <a:pt x="0" y="5596610"/>
                </a:lnTo>
                <a:lnTo>
                  <a:pt x="0" y="0"/>
                </a:lnTo>
                <a:close/>
              </a:path>
            </a:pathLst>
          </a:custGeom>
          <a:blipFill>
            <a:blip r:embed="rId2"/>
            <a:stretch>
              <a:fillRect l="0" t="0" r="0" b="0"/>
            </a:stretch>
          </a:blipFill>
        </p:spPr>
      </p:sp>
      <p:grpSp>
        <p:nvGrpSpPr>
          <p:cNvPr name="Group 4" id="4"/>
          <p:cNvGrpSpPr/>
          <p:nvPr/>
        </p:nvGrpSpPr>
        <p:grpSpPr>
          <a:xfrm rot="0">
            <a:off x="1390982" y="1028700"/>
            <a:ext cx="15506037" cy="2201253"/>
            <a:chOff x="0" y="0"/>
            <a:chExt cx="20674716" cy="2935005"/>
          </a:xfrm>
        </p:grpSpPr>
        <p:sp>
          <p:nvSpPr>
            <p:cNvPr name="TextBox 5" id="5"/>
            <p:cNvSpPr txBox="true"/>
            <p:nvPr/>
          </p:nvSpPr>
          <p:spPr>
            <a:xfrm rot="0">
              <a:off x="0" y="-180975"/>
              <a:ext cx="20674716" cy="1781175"/>
            </a:xfrm>
            <a:prstGeom prst="rect">
              <a:avLst/>
            </a:prstGeom>
          </p:spPr>
          <p:txBody>
            <a:bodyPr anchor="t" rtlCol="false" tIns="0" lIns="0" bIns="0" rIns="0">
              <a:spAutoFit/>
            </a:bodyPr>
            <a:lstStyle/>
            <a:p>
              <a:pPr algn="l">
                <a:lnSpc>
                  <a:spcPts val="9480"/>
                </a:lnSpc>
              </a:pPr>
              <a:r>
                <a:rPr lang="en-US" sz="7900">
                  <a:solidFill>
                    <a:srgbClr val="000000"/>
                  </a:solidFill>
                  <a:latin typeface="Gothic A1 Heavy"/>
                </a:rPr>
                <a:t>Sequence Diagram</a:t>
              </a:r>
            </a:p>
          </p:txBody>
        </p:sp>
        <p:sp>
          <p:nvSpPr>
            <p:cNvPr name="TextBox 6" id="6"/>
            <p:cNvSpPr txBox="true"/>
            <p:nvPr/>
          </p:nvSpPr>
          <p:spPr>
            <a:xfrm rot="0">
              <a:off x="0" y="2255131"/>
              <a:ext cx="20674716" cy="679873"/>
            </a:xfrm>
            <a:prstGeom prst="rect">
              <a:avLst/>
            </a:prstGeom>
          </p:spPr>
          <p:txBody>
            <a:bodyPr anchor="t" rtlCol="false" tIns="0" lIns="0" bIns="0" rIns="0">
              <a:spAutoFit/>
            </a:bodyPr>
            <a:lstStyle/>
            <a:p>
              <a:pPr algn="just">
                <a:lnSpc>
                  <a:spcPts val="3920"/>
                </a:lnSpc>
              </a:pPr>
              <a:r>
                <a:rPr lang="en-US" sz="2800">
                  <a:solidFill>
                    <a:srgbClr val="000000"/>
                  </a:solidFill>
                  <a:latin typeface="Arial Bold"/>
                </a:rPr>
                <a:t>Sequence Diagram Staff Approve Tables booking</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A8DFFF"/>
        </a:solidFill>
      </p:bgPr>
    </p:bg>
    <p:spTree>
      <p:nvGrpSpPr>
        <p:cNvPr id="1" name=""/>
        <p:cNvGrpSpPr/>
        <p:nvPr/>
      </p:nvGrpSpPr>
      <p:grpSpPr>
        <a:xfrm>
          <a:off x="0" y="0"/>
          <a:ext cx="0" cy="0"/>
          <a:chOff x="0" y="0"/>
          <a:chExt cx="0" cy="0"/>
        </a:xfrm>
      </p:grpSpPr>
      <p:grpSp>
        <p:nvGrpSpPr>
          <p:cNvPr name="Group 2" id="2"/>
          <p:cNvGrpSpPr/>
          <p:nvPr/>
        </p:nvGrpSpPr>
        <p:grpSpPr>
          <a:xfrm rot="0">
            <a:off x="0" y="0"/>
            <a:ext cx="8683956" cy="10287000"/>
            <a:chOff x="0" y="0"/>
            <a:chExt cx="11578608" cy="13716000"/>
          </a:xfrm>
        </p:grpSpPr>
        <p:pic>
          <p:nvPicPr>
            <p:cNvPr name="Picture 3" id="3"/>
            <p:cNvPicPr>
              <a:picLocks noChangeAspect="true"/>
            </p:cNvPicPr>
            <p:nvPr/>
          </p:nvPicPr>
          <p:blipFill>
            <a:blip r:embed="rId2"/>
            <a:srcRect l="18343" t="0" r="18343" b="0"/>
            <a:stretch>
              <a:fillRect/>
            </a:stretch>
          </p:blipFill>
          <p:spPr>
            <a:xfrm flipH="false" flipV="false">
              <a:off x="0" y="0"/>
              <a:ext cx="11578608" cy="13716000"/>
            </a:xfrm>
            <a:prstGeom prst="rect">
              <a:avLst/>
            </a:prstGeom>
          </p:spPr>
        </p:pic>
      </p:grpSp>
      <p:sp>
        <p:nvSpPr>
          <p:cNvPr name="TextBox 4" id="4"/>
          <p:cNvSpPr txBox="true"/>
          <p:nvPr/>
        </p:nvSpPr>
        <p:spPr>
          <a:xfrm rot="0">
            <a:off x="5090824" y="152105"/>
            <a:ext cx="7186263" cy="2098401"/>
          </a:xfrm>
          <a:prstGeom prst="rect">
            <a:avLst/>
          </a:prstGeom>
        </p:spPr>
        <p:txBody>
          <a:bodyPr anchor="t" rtlCol="false" tIns="0" lIns="0" bIns="0" rIns="0">
            <a:spAutoFit/>
          </a:bodyPr>
          <a:lstStyle/>
          <a:p>
            <a:pPr algn="l">
              <a:lnSpc>
                <a:spcPts val="17165"/>
              </a:lnSpc>
            </a:pPr>
            <a:r>
              <a:rPr lang="en-US" sz="12260">
                <a:solidFill>
                  <a:srgbClr val="FFFFFF"/>
                </a:solidFill>
                <a:latin typeface="Magnolia Script"/>
              </a:rPr>
              <a:t>Contents</a:t>
            </a:r>
          </a:p>
        </p:txBody>
      </p:sp>
      <p:sp>
        <p:nvSpPr>
          <p:cNvPr name="TextBox 5" id="5"/>
          <p:cNvSpPr txBox="true"/>
          <p:nvPr/>
        </p:nvSpPr>
        <p:spPr>
          <a:xfrm rot="0">
            <a:off x="9036161" y="2240981"/>
            <a:ext cx="7607544" cy="7543738"/>
          </a:xfrm>
          <a:prstGeom prst="rect">
            <a:avLst/>
          </a:prstGeom>
        </p:spPr>
        <p:txBody>
          <a:bodyPr anchor="t" rtlCol="false" tIns="0" lIns="0" bIns="0" rIns="0">
            <a:spAutoFit/>
          </a:bodyPr>
          <a:lstStyle/>
          <a:p>
            <a:pPr algn="just">
              <a:lnSpc>
                <a:spcPts val="4003"/>
              </a:lnSpc>
            </a:pPr>
            <a:r>
              <a:rPr lang="en-US" sz="3335">
                <a:solidFill>
                  <a:srgbClr val="000000"/>
                </a:solidFill>
                <a:latin typeface="Glacial Indifference Bold"/>
              </a:rPr>
              <a:t>01. Executive Summary</a:t>
            </a:r>
          </a:p>
          <a:p>
            <a:pPr algn="just">
              <a:lnSpc>
                <a:spcPts val="4003"/>
              </a:lnSpc>
            </a:pPr>
            <a:r>
              <a:rPr lang="en-US" sz="3335">
                <a:solidFill>
                  <a:srgbClr val="000000"/>
                </a:solidFill>
                <a:latin typeface="Glacial Indifference Bold"/>
              </a:rPr>
              <a:t>02. Current System Condition (BPMN)</a:t>
            </a:r>
          </a:p>
          <a:p>
            <a:pPr algn="just">
              <a:lnSpc>
                <a:spcPts val="4003"/>
              </a:lnSpc>
            </a:pPr>
            <a:r>
              <a:rPr lang="en-US" sz="3335">
                <a:solidFill>
                  <a:srgbClr val="000000"/>
                </a:solidFill>
                <a:latin typeface="Open Sans Bold"/>
              </a:rPr>
              <a:t>03. </a:t>
            </a:r>
            <a:r>
              <a:rPr lang="en-US" sz="3335">
                <a:solidFill>
                  <a:srgbClr val="000000"/>
                </a:solidFill>
                <a:latin typeface="Open Sans Bold"/>
              </a:rPr>
              <a:t>Target System Condition </a:t>
            </a:r>
          </a:p>
          <a:p>
            <a:pPr algn="just">
              <a:lnSpc>
                <a:spcPts val="4003"/>
              </a:lnSpc>
            </a:pPr>
            <a:r>
              <a:rPr lang="en-US" sz="3335">
                <a:solidFill>
                  <a:srgbClr val="000000"/>
                </a:solidFill>
                <a:latin typeface="Glacial Indifference Bold"/>
              </a:rPr>
              <a:t>04. </a:t>
            </a:r>
            <a:r>
              <a:rPr lang="en-US" sz="3335">
                <a:solidFill>
                  <a:srgbClr val="000000"/>
                </a:solidFill>
                <a:latin typeface="Glacial Indifference Bold"/>
              </a:rPr>
              <a:t>Target System Condition (BPMN)</a:t>
            </a:r>
          </a:p>
          <a:p>
            <a:pPr algn="just">
              <a:lnSpc>
                <a:spcPts val="4003"/>
              </a:lnSpc>
            </a:pPr>
            <a:r>
              <a:rPr lang="en-US" sz="3335">
                <a:solidFill>
                  <a:srgbClr val="000000"/>
                </a:solidFill>
                <a:latin typeface="Glacial Indifference Bold"/>
              </a:rPr>
              <a:t>05. Functions in the information system</a:t>
            </a:r>
          </a:p>
          <a:p>
            <a:pPr algn="just">
              <a:lnSpc>
                <a:spcPts val="4003"/>
              </a:lnSpc>
            </a:pPr>
            <a:r>
              <a:rPr lang="en-US" sz="3335">
                <a:solidFill>
                  <a:srgbClr val="000000"/>
                </a:solidFill>
                <a:latin typeface="Glacial Indifference Bold"/>
              </a:rPr>
              <a:t>06. Usecase Diagram </a:t>
            </a:r>
          </a:p>
          <a:p>
            <a:pPr algn="just">
              <a:lnSpc>
                <a:spcPts val="4003"/>
              </a:lnSpc>
            </a:pPr>
            <a:r>
              <a:rPr lang="en-US" sz="3335">
                <a:solidFill>
                  <a:srgbClr val="000000"/>
                </a:solidFill>
                <a:latin typeface="Glacial Indifference Bold"/>
              </a:rPr>
              <a:t>07. Entity Relationship Diagram</a:t>
            </a:r>
          </a:p>
          <a:p>
            <a:pPr algn="just">
              <a:lnSpc>
                <a:spcPts val="4003"/>
              </a:lnSpc>
            </a:pPr>
            <a:r>
              <a:rPr lang="en-US" sz="3335">
                <a:solidFill>
                  <a:srgbClr val="000000"/>
                </a:solidFill>
                <a:latin typeface="Glacial Indifference Bold"/>
              </a:rPr>
              <a:t>08. Conceptual Data Model</a:t>
            </a:r>
          </a:p>
          <a:p>
            <a:pPr algn="just">
              <a:lnSpc>
                <a:spcPts val="4003"/>
              </a:lnSpc>
            </a:pPr>
            <a:r>
              <a:rPr lang="en-US" sz="3335">
                <a:solidFill>
                  <a:srgbClr val="000000"/>
                </a:solidFill>
                <a:latin typeface="Glacial Indifference Bold"/>
              </a:rPr>
              <a:t>09. Physical Data Model</a:t>
            </a:r>
          </a:p>
          <a:p>
            <a:pPr algn="just">
              <a:lnSpc>
                <a:spcPts val="4003"/>
              </a:lnSpc>
            </a:pPr>
            <a:r>
              <a:rPr lang="en-US" sz="3335">
                <a:solidFill>
                  <a:srgbClr val="000000"/>
                </a:solidFill>
                <a:latin typeface="Glacial Indifference Bold"/>
              </a:rPr>
              <a:t>10. Class Diagram</a:t>
            </a:r>
          </a:p>
          <a:p>
            <a:pPr algn="just">
              <a:lnSpc>
                <a:spcPts val="4003"/>
              </a:lnSpc>
            </a:pPr>
            <a:r>
              <a:rPr lang="en-US" sz="3335">
                <a:solidFill>
                  <a:srgbClr val="000000"/>
                </a:solidFill>
                <a:latin typeface="Glacial Indifference Bold"/>
              </a:rPr>
              <a:t>11. Sequence Diagrams</a:t>
            </a:r>
          </a:p>
          <a:p>
            <a:pPr algn="just">
              <a:lnSpc>
                <a:spcPts val="4003"/>
              </a:lnSpc>
            </a:pPr>
            <a:r>
              <a:rPr lang="en-US" sz="3335">
                <a:solidFill>
                  <a:srgbClr val="000000"/>
                </a:solidFill>
                <a:latin typeface="Glacial Indifference Bold"/>
              </a:rPr>
              <a:t>12. Package Diagram</a:t>
            </a:r>
          </a:p>
          <a:p>
            <a:pPr algn="just">
              <a:lnSpc>
                <a:spcPts val="4003"/>
              </a:lnSpc>
            </a:pPr>
            <a:r>
              <a:rPr lang="en-US" sz="3335">
                <a:solidFill>
                  <a:srgbClr val="000000"/>
                </a:solidFill>
                <a:latin typeface="Glacial Indifference Bold"/>
              </a:rPr>
              <a:t>13. Demo</a:t>
            </a:r>
          </a:p>
          <a:p>
            <a:pPr algn="just">
              <a:lnSpc>
                <a:spcPts val="4003"/>
              </a:lnSpc>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A8DFFF"/>
        </a:solidFill>
      </p:bgPr>
    </p:bg>
    <p:spTree>
      <p:nvGrpSpPr>
        <p:cNvPr id="1" name=""/>
        <p:cNvGrpSpPr/>
        <p:nvPr/>
      </p:nvGrpSpPr>
      <p:grpSpPr>
        <a:xfrm>
          <a:off x="0" y="0"/>
          <a:ext cx="0" cy="0"/>
          <a:chOff x="0" y="0"/>
          <a:chExt cx="0" cy="0"/>
        </a:xfrm>
      </p:grpSpPr>
      <p:sp>
        <p:nvSpPr>
          <p:cNvPr name="AutoShape 2" id="2"/>
          <p:cNvSpPr/>
          <p:nvPr/>
        </p:nvSpPr>
        <p:spPr>
          <a:xfrm>
            <a:off x="0" y="5711065"/>
            <a:ext cx="5283032" cy="0"/>
          </a:xfrm>
          <a:prstGeom prst="line">
            <a:avLst/>
          </a:prstGeom>
          <a:ln cap="flat" w="19050">
            <a:solidFill>
              <a:srgbClr val="0679C1"/>
            </a:solidFill>
            <a:prstDash val="solid"/>
            <a:headEnd type="none" len="sm" w="sm"/>
            <a:tailEnd type="none" len="sm" w="sm"/>
          </a:ln>
        </p:spPr>
      </p:sp>
      <p:grpSp>
        <p:nvGrpSpPr>
          <p:cNvPr name="Group 3" id="3"/>
          <p:cNvGrpSpPr/>
          <p:nvPr/>
        </p:nvGrpSpPr>
        <p:grpSpPr>
          <a:xfrm rot="0">
            <a:off x="10652631" y="0"/>
            <a:ext cx="7635369" cy="10287000"/>
            <a:chOff x="0" y="0"/>
            <a:chExt cx="10180492" cy="13716000"/>
          </a:xfrm>
        </p:grpSpPr>
        <p:pic>
          <p:nvPicPr>
            <p:cNvPr name="Picture 4" id="4"/>
            <p:cNvPicPr>
              <a:picLocks noChangeAspect="true"/>
            </p:cNvPicPr>
            <p:nvPr/>
          </p:nvPicPr>
          <p:blipFill>
            <a:blip r:embed="rId2">
              <a:alphaModFix amt="85000"/>
            </a:blip>
            <a:srcRect l="22166" t="0" r="22166" b="0"/>
            <a:stretch>
              <a:fillRect/>
            </a:stretch>
          </p:blipFill>
          <p:spPr>
            <a:xfrm flipH="false" flipV="false">
              <a:off x="0" y="0"/>
              <a:ext cx="10180492" cy="13716000"/>
            </a:xfrm>
            <a:prstGeom prst="rect">
              <a:avLst/>
            </a:prstGeom>
          </p:spPr>
        </p:pic>
      </p:grpSp>
      <p:sp>
        <p:nvSpPr>
          <p:cNvPr name="AutoShape 5" id="5"/>
          <p:cNvSpPr/>
          <p:nvPr/>
        </p:nvSpPr>
        <p:spPr>
          <a:xfrm rot="0">
            <a:off x="17619060" y="0"/>
            <a:ext cx="668940" cy="10287000"/>
          </a:xfrm>
          <a:prstGeom prst="rect">
            <a:avLst/>
          </a:prstGeom>
          <a:solidFill>
            <a:srgbClr val="A8DFFF"/>
          </a:solidFill>
        </p:spPr>
      </p:sp>
      <p:sp>
        <p:nvSpPr>
          <p:cNvPr name="Freeform 6" id="6"/>
          <p:cNvSpPr/>
          <p:nvPr/>
        </p:nvSpPr>
        <p:spPr>
          <a:xfrm flipH="false" flipV="false" rot="0">
            <a:off x="5283032" y="232807"/>
            <a:ext cx="1925932" cy="1954089"/>
          </a:xfrm>
          <a:custGeom>
            <a:avLst/>
            <a:gdLst/>
            <a:ahLst/>
            <a:cxnLst/>
            <a:rect r="r" b="b" t="t" l="l"/>
            <a:pathLst>
              <a:path h="1954089" w="1925932">
                <a:moveTo>
                  <a:pt x="0" y="0"/>
                </a:moveTo>
                <a:lnTo>
                  <a:pt x="1925932" y="0"/>
                </a:lnTo>
                <a:lnTo>
                  <a:pt x="1925932" y="1954088"/>
                </a:lnTo>
                <a:lnTo>
                  <a:pt x="0" y="1954088"/>
                </a:lnTo>
                <a:lnTo>
                  <a:pt x="0" y="0"/>
                </a:lnTo>
                <a:close/>
              </a:path>
            </a:pathLst>
          </a:custGeom>
          <a:blipFill>
            <a:blip r:embed="rId3"/>
            <a:stretch>
              <a:fillRect l="0" t="0" r="0" b="0"/>
            </a:stretch>
          </a:blipFill>
        </p:spPr>
      </p:sp>
      <p:sp>
        <p:nvSpPr>
          <p:cNvPr name="Freeform 7" id="7"/>
          <p:cNvSpPr/>
          <p:nvPr/>
        </p:nvSpPr>
        <p:spPr>
          <a:xfrm flipH="false" flipV="false" rot="0">
            <a:off x="8341711" y="413957"/>
            <a:ext cx="1591787" cy="1591787"/>
          </a:xfrm>
          <a:custGeom>
            <a:avLst/>
            <a:gdLst/>
            <a:ahLst/>
            <a:cxnLst/>
            <a:rect r="r" b="b" t="t" l="l"/>
            <a:pathLst>
              <a:path h="1591787" w="1591787">
                <a:moveTo>
                  <a:pt x="0" y="0"/>
                </a:moveTo>
                <a:lnTo>
                  <a:pt x="1591787" y="0"/>
                </a:lnTo>
                <a:lnTo>
                  <a:pt x="1591787" y="1591787"/>
                </a:lnTo>
                <a:lnTo>
                  <a:pt x="0" y="1591787"/>
                </a:lnTo>
                <a:lnTo>
                  <a:pt x="0" y="0"/>
                </a:lnTo>
                <a:close/>
              </a:path>
            </a:pathLst>
          </a:custGeom>
          <a:blipFill>
            <a:blip r:embed="rId4"/>
            <a:stretch>
              <a:fillRect l="0" t="0" r="0" b="0"/>
            </a:stretch>
          </a:blipFill>
        </p:spPr>
      </p:sp>
      <p:sp>
        <p:nvSpPr>
          <p:cNvPr name="Freeform 8" id="8"/>
          <p:cNvSpPr/>
          <p:nvPr/>
        </p:nvSpPr>
        <p:spPr>
          <a:xfrm flipH="false" flipV="false" rot="0">
            <a:off x="5283032" y="3055484"/>
            <a:ext cx="6343887" cy="5311161"/>
          </a:xfrm>
          <a:custGeom>
            <a:avLst/>
            <a:gdLst/>
            <a:ahLst/>
            <a:cxnLst/>
            <a:rect r="r" b="b" t="t" l="l"/>
            <a:pathLst>
              <a:path h="5311161" w="6343887">
                <a:moveTo>
                  <a:pt x="0" y="0"/>
                </a:moveTo>
                <a:lnTo>
                  <a:pt x="6343887" y="0"/>
                </a:lnTo>
                <a:lnTo>
                  <a:pt x="6343887" y="5311161"/>
                </a:lnTo>
                <a:lnTo>
                  <a:pt x="0" y="5311161"/>
                </a:lnTo>
                <a:lnTo>
                  <a:pt x="0" y="0"/>
                </a:lnTo>
                <a:close/>
              </a:path>
            </a:pathLst>
          </a:custGeom>
          <a:blipFill>
            <a:blip r:embed="rId5"/>
            <a:stretch>
              <a:fillRect l="0" t="0" r="0" b="0"/>
            </a:stretch>
          </a:blipFill>
        </p:spPr>
      </p:sp>
      <p:sp>
        <p:nvSpPr>
          <p:cNvPr name="TextBox 9" id="9"/>
          <p:cNvSpPr txBox="true"/>
          <p:nvPr/>
        </p:nvSpPr>
        <p:spPr>
          <a:xfrm rot="0">
            <a:off x="2006219" y="4211461"/>
            <a:ext cx="7541567" cy="1198933"/>
          </a:xfrm>
          <a:prstGeom prst="rect">
            <a:avLst/>
          </a:prstGeom>
        </p:spPr>
        <p:txBody>
          <a:bodyPr anchor="t" rtlCol="false" tIns="0" lIns="0" bIns="0" rIns="0">
            <a:spAutoFit/>
          </a:bodyPr>
          <a:lstStyle/>
          <a:p>
            <a:pPr algn="l">
              <a:lnSpc>
                <a:spcPts val="8165"/>
              </a:lnSpc>
            </a:pPr>
            <a:r>
              <a:rPr lang="en-US" sz="6804">
                <a:solidFill>
                  <a:srgbClr val="000000"/>
                </a:solidFill>
                <a:latin typeface="Gothic A1 Heavy"/>
              </a:rPr>
              <a:t>DEMO</a:t>
            </a:r>
          </a:p>
        </p:txBody>
      </p:sp>
      <p:grpSp>
        <p:nvGrpSpPr>
          <p:cNvPr name="Group 10" id="10"/>
          <p:cNvGrpSpPr/>
          <p:nvPr/>
        </p:nvGrpSpPr>
        <p:grpSpPr>
          <a:xfrm rot="0">
            <a:off x="800144" y="8889416"/>
            <a:ext cx="4756684" cy="771627"/>
            <a:chOff x="0" y="0"/>
            <a:chExt cx="6342246" cy="1028836"/>
          </a:xfrm>
        </p:grpSpPr>
        <p:sp>
          <p:nvSpPr>
            <p:cNvPr name="TextBox 11" id="11"/>
            <p:cNvSpPr txBox="true"/>
            <p:nvPr/>
          </p:nvSpPr>
          <p:spPr>
            <a:xfrm rot="0">
              <a:off x="0" y="-19050"/>
              <a:ext cx="6342246" cy="464397"/>
            </a:xfrm>
            <a:prstGeom prst="rect">
              <a:avLst/>
            </a:prstGeom>
          </p:spPr>
          <p:txBody>
            <a:bodyPr anchor="t" rtlCol="false" tIns="0" lIns="0" bIns="0" rIns="0">
              <a:spAutoFit/>
            </a:bodyPr>
            <a:lstStyle/>
            <a:p>
              <a:pPr algn="l" marL="0" indent="0" lvl="0">
                <a:lnSpc>
                  <a:spcPts val="2859"/>
                </a:lnSpc>
                <a:spcBef>
                  <a:spcPct val="0"/>
                </a:spcBef>
              </a:pPr>
              <a:r>
                <a:rPr lang="en-US" sz="2199">
                  <a:solidFill>
                    <a:srgbClr val="000000"/>
                  </a:solidFill>
                  <a:latin typeface="Open Sans"/>
                </a:rPr>
                <a:t>Presented By</a:t>
              </a:r>
            </a:p>
          </p:txBody>
        </p:sp>
        <p:sp>
          <p:nvSpPr>
            <p:cNvPr name="TextBox 12" id="12"/>
            <p:cNvSpPr txBox="true"/>
            <p:nvPr/>
          </p:nvSpPr>
          <p:spPr>
            <a:xfrm rot="0">
              <a:off x="0" y="564439"/>
              <a:ext cx="6342246" cy="464397"/>
            </a:xfrm>
            <a:prstGeom prst="rect">
              <a:avLst/>
            </a:prstGeom>
          </p:spPr>
          <p:txBody>
            <a:bodyPr anchor="t" rtlCol="false" tIns="0" lIns="0" bIns="0" rIns="0">
              <a:spAutoFit/>
            </a:bodyPr>
            <a:lstStyle/>
            <a:p>
              <a:pPr algn="l" marL="0" indent="0" lvl="0">
                <a:lnSpc>
                  <a:spcPts val="2859"/>
                </a:lnSpc>
                <a:spcBef>
                  <a:spcPct val="0"/>
                </a:spcBef>
              </a:pPr>
              <a:r>
                <a:rPr lang="en-US" sz="2199">
                  <a:solidFill>
                    <a:srgbClr val="0679C1"/>
                  </a:solidFill>
                  <a:latin typeface="Open Sans Bold"/>
                </a:rPr>
                <a:t>Group 12</a:t>
              </a:r>
            </a:p>
          </p:txBody>
        </p:sp>
      </p:gr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A8DFFF"/>
        </a:solidFill>
      </p:bgPr>
    </p:bg>
    <p:spTree>
      <p:nvGrpSpPr>
        <p:cNvPr id="1" name=""/>
        <p:cNvGrpSpPr/>
        <p:nvPr/>
      </p:nvGrpSpPr>
      <p:grpSpPr>
        <a:xfrm>
          <a:off x="0" y="0"/>
          <a:ext cx="0" cy="0"/>
          <a:chOff x="0" y="0"/>
          <a:chExt cx="0" cy="0"/>
        </a:xfrm>
      </p:grpSpPr>
      <p:sp>
        <p:nvSpPr>
          <p:cNvPr name="AutoShape 2" id="2"/>
          <p:cNvSpPr/>
          <p:nvPr/>
        </p:nvSpPr>
        <p:spPr>
          <a:xfrm>
            <a:off x="-6395" y="6296025"/>
            <a:ext cx="18288000" cy="0"/>
          </a:xfrm>
          <a:prstGeom prst="line">
            <a:avLst/>
          </a:prstGeom>
          <a:ln cap="flat" w="19050">
            <a:solidFill>
              <a:srgbClr val="0679C1"/>
            </a:solidFill>
            <a:prstDash val="solid"/>
            <a:headEnd type="none" len="sm" w="sm"/>
            <a:tailEnd type="none" len="sm" w="sm"/>
          </a:ln>
        </p:spPr>
      </p:sp>
      <p:sp>
        <p:nvSpPr>
          <p:cNvPr name="Freeform 3" id="3"/>
          <p:cNvSpPr/>
          <p:nvPr/>
        </p:nvSpPr>
        <p:spPr>
          <a:xfrm flipH="false" flipV="false" rot="0">
            <a:off x="6512756" y="232807"/>
            <a:ext cx="1925932" cy="1954089"/>
          </a:xfrm>
          <a:custGeom>
            <a:avLst/>
            <a:gdLst/>
            <a:ahLst/>
            <a:cxnLst/>
            <a:rect r="r" b="b" t="t" l="l"/>
            <a:pathLst>
              <a:path h="1954089" w="1925932">
                <a:moveTo>
                  <a:pt x="0" y="0"/>
                </a:moveTo>
                <a:lnTo>
                  <a:pt x="1925932" y="0"/>
                </a:lnTo>
                <a:lnTo>
                  <a:pt x="1925932" y="1954088"/>
                </a:lnTo>
                <a:lnTo>
                  <a:pt x="0" y="1954088"/>
                </a:lnTo>
                <a:lnTo>
                  <a:pt x="0" y="0"/>
                </a:lnTo>
                <a:close/>
              </a:path>
            </a:pathLst>
          </a:custGeom>
          <a:blipFill>
            <a:blip r:embed="rId2"/>
            <a:stretch>
              <a:fillRect l="0" t="0" r="0" b="0"/>
            </a:stretch>
          </a:blipFill>
        </p:spPr>
      </p:sp>
      <p:sp>
        <p:nvSpPr>
          <p:cNvPr name="Freeform 4" id="4"/>
          <p:cNvSpPr/>
          <p:nvPr/>
        </p:nvSpPr>
        <p:spPr>
          <a:xfrm flipH="false" flipV="false" rot="0">
            <a:off x="8795700" y="413957"/>
            <a:ext cx="1591787" cy="1591787"/>
          </a:xfrm>
          <a:custGeom>
            <a:avLst/>
            <a:gdLst/>
            <a:ahLst/>
            <a:cxnLst/>
            <a:rect r="r" b="b" t="t" l="l"/>
            <a:pathLst>
              <a:path h="1591787" w="1591787">
                <a:moveTo>
                  <a:pt x="0" y="0"/>
                </a:moveTo>
                <a:lnTo>
                  <a:pt x="1591787" y="0"/>
                </a:lnTo>
                <a:lnTo>
                  <a:pt x="1591787" y="1591787"/>
                </a:lnTo>
                <a:lnTo>
                  <a:pt x="0" y="1591787"/>
                </a:lnTo>
                <a:lnTo>
                  <a:pt x="0" y="0"/>
                </a:lnTo>
                <a:close/>
              </a:path>
            </a:pathLst>
          </a:custGeom>
          <a:blipFill>
            <a:blip r:embed="rId3"/>
            <a:stretch>
              <a:fillRect l="0" t="0" r="0" b="0"/>
            </a:stretch>
          </a:blipFill>
        </p:spPr>
      </p:sp>
      <p:sp>
        <p:nvSpPr>
          <p:cNvPr name="Freeform 5" id="5"/>
          <p:cNvSpPr/>
          <p:nvPr/>
        </p:nvSpPr>
        <p:spPr>
          <a:xfrm flipH="false" flipV="false" rot="0">
            <a:off x="5231874" y="2732097"/>
            <a:ext cx="6840373" cy="3847710"/>
          </a:xfrm>
          <a:custGeom>
            <a:avLst/>
            <a:gdLst/>
            <a:ahLst/>
            <a:cxnLst/>
            <a:rect r="r" b="b" t="t" l="l"/>
            <a:pathLst>
              <a:path h="3847710" w="6840373">
                <a:moveTo>
                  <a:pt x="0" y="0"/>
                </a:moveTo>
                <a:lnTo>
                  <a:pt x="6840373" y="0"/>
                </a:lnTo>
                <a:lnTo>
                  <a:pt x="6840373" y="3847710"/>
                </a:lnTo>
                <a:lnTo>
                  <a:pt x="0" y="3847710"/>
                </a:lnTo>
                <a:lnTo>
                  <a:pt x="0" y="0"/>
                </a:lnTo>
                <a:close/>
              </a:path>
            </a:pathLst>
          </a:custGeom>
          <a:blipFill>
            <a:blip r:embed="rId4">
              <a:alphaModFix amt="43999"/>
            </a:blip>
            <a:stretch>
              <a:fillRect l="0" t="0" r="0" b="0"/>
            </a:stretch>
          </a:blipFill>
        </p:spPr>
      </p:sp>
      <p:sp>
        <p:nvSpPr>
          <p:cNvPr name="Freeform 6" id="6"/>
          <p:cNvSpPr/>
          <p:nvPr/>
        </p:nvSpPr>
        <p:spPr>
          <a:xfrm flipH="false" flipV="false" rot="0">
            <a:off x="13650984" y="5650634"/>
            <a:ext cx="6413628" cy="3607666"/>
          </a:xfrm>
          <a:custGeom>
            <a:avLst/>
            <a:gdLst/>
            <a:ahLst/>
            <a:cxnLst/>
            <a:rect r="r" b="b" t="t" l="l"/>
            <a:pathLst>
              <a:path h="3607666" w="6413628">
                <a:moveTo>
                  <a:pt x="0" y="0"/>
                </a:moveTo>
                <a:lnTo>
                  <a:pt x="6413628" y="0"/>
                </a:lnTo>
                <a:lnTo>
                  <a:pt x="6413628" y="3607666"/>
                </a:lnTo>
                <a:lnTo>
                  <a:pt x="0" y="3607666"/>
                </a:lnTo>
                <a:lnTo>
                  <a:pt x="0" y="0"/>
                </a:lnTo>
                <a:close/>
              </a:path>
            </a:pathLst>
          </a:custGeom>
          <a:blipFill>
            <a:blip r:embed="rId5">
              <a:alphaModFix amt="48000"/>
            </a:blip>
            <a:stretch>
              <a:fillRect l="0" t="0" r="0" b="0"/>
            </a:stretch>
          </a:blipFill>
        </p:spPr>
      </p:sp>
      <p:sp>
        <p:nvSpPr>
          <p:cNvPr name="Freeform 7" id="7"/>
          <p:cNvSpPr/>
          <p:nvPr/>
        </p:nvSpPr>
        <p:spPr>
          <a:xfrm flipH="false" flipV="false" rot="0">
            <a:off x="2025060" y="5650634"/>
            <a:ext cx="6413628" cy="3607666"/>
          </a:xfrm>
          <a:custGeom>
            <a:avLst/>
            <a:gdLst/>
            <a:ahLst/>
            <a:cxnLst/>
            <a:rect r="r" b="b" t="t" l="l"/>
            <a:pathLst>
              <a:path h="3607666" w="6413628">
                <a:moveTo>
                  <a:pt x="0" y="0"/>
                </a:moveTo>
                <a:lnTo>
                  <a:pt x="6413628" y="0"/>
                </a:lnTo>
                <a:lnTo>
                  <a:pt x="6413628" y="3607666"/>
                </a:lnTo>
                <a:lnTo>
                  <a:pt x="0" y="3607666"/>
                </a:lnTo>
                <a:lnTo>
                  <a:pt x="0" y="0"/>
                </a:lnTo>
                <a:close/>
              </a:path>
            </a:pathLst>
          </a:custGeom>
          <a:blipFill>
            <a:blip r:embed="rId6">
              <a:alphaModFix amt="39000"/>
            </a:blip>
            <a:stretch>
              <a:fillRect l="0" t="0" r="0" b="0"/>
            </a:stretch>
          </a:blipFill>
        </p:spPr>
      </p:sp>
      <p:sp>
        <p:nvSpPr>
          <p:cNvPr name="Freeform 8" id="8"/>
          <p:cNvSpPr/>
          <p:nvPr/>
        </p:nvSpPr>
        <p:spPr>
          <a:xfrm flipH="false" flipV="false" rot="0">
            <a:off x="13897978" y="1209851"/>
            <a:ext cx="6413628" cy="3607666"/>
          </a:xfrm>
          <a:custGeom>
            <a:avLst/>
            <a:gdLst/>
            <a:ahLst/>
            <a:cxnLst/>
            <a:rect r="r" b="b" t="t" l="l"/>
            <a:pathLst>
              <a:path h="3607666" w="6413628">
                <a:moveTo>
                  <a:pt x="0" y="0"/>
                </a:moveTo>
                <a:lnTo>
                  <a:pt x="6413628" y="0"/>
                </a:lnTo>
                <a:lnTo>
                  <a:pt x="6413628" y="3607665"/>
                </a:lnTo>
                <a:lnTo>
                  <a:pt x="0" y="3607665"/>
                </a:lnTo>
                <a:lnTo>
                  <a:pt x="0" y="0"/>
                </a:lnTo>
                <a:close/>
              </a:path>
            </a:pathLst>
          </a:custGeom>
          <a:blipFill>
            <a:blip r:embed="rId5">
              <a:alphaModFix amt="48000"/>
            </a:blip>
            <a:stretch>
              <a:fillRect l="0" t="0" r="0" b="0"/>
            </a:stretch>
          </a:blipFill>
        </p:spPr>
      </p:sp>
      <p:sp>
        <p:nvSpPr>
          <p:cNvPr name="Freeform 9" id="9"/>
          <p:cNvSpPr/>
          <p:nvPr/>
        </p:nvSpPr>
        <p:spPr>
          <a:xfrm flipH="false" flipV="false" rot="0">
            <a:off x="-2391487" y="263040"/>
            <a:ext cx="6840373" cy="3847710"/>
          </a:xfrm>
          <a:custGeom>
            <a:avLst/>
            <a:gdLst/>
            <a:ahLst/>
            <a:cxnLst/>
            <a:rect r="r" b="b" t="t" l="l"/>
            <a:pathLst>
              <a:path h="3847710" w="6840373">
                <a:moveTo>
                  <a:pt x="0" y="0"/>
                </a:moveTo>
                <a:lnTo>
                  <a:pt x="6840374" y="0"/>
                </a:lnTo>
                <a:lnTo>
                  <a:pt x="6840374" y="3847710"/>
                </a:lnTo>
                <a:lnTo>
                  <a:pt x="0" y="3847710"/>
                </a:lnTo>
                <a:lnTo>
                  <a:pt x="0" y="0"/>
                </a:lnTo>
                <a:close/>
              </a:path>
            </a:pathLst>
          </a:custGeom>
          <a:blipFill>
            <a:blip r:embed="rId4">
              <a:alphaModFix amt="43999"/>
            </a:blip>
            <a:stretch>
              <a:fillRect l="0" t="0" r="0" b="0"/>
            </a:stretch>
          </a:blipFill>
        </p:spPr>
      </p:sp>
      <p:sp>
        <p:nvSpPr>
          <p:cNvPr name="Freeform 10" id="10"/>
          <p:cNvSpPr/>
          <p:nvPr/>
        </p:nvSpPr>
        <p:spPr>
          <a:xfrm flipH="false" flipV="false" rot="0">
            <a:off x="-754958" y="8751507"/>
            <a:ext cx="6413628" cy="3607666"/>
          </a:xfrm>
          <a:custGeom>
            <a:avLst/>
            <a:gdLst/>
            <a:ahLst/>
            <a:cxnLst/>
            <a:rect r="r" b="b" t="t" l="l"/>
            <a:pathLst>
              <a:path h="3607666" w="6413628">
                <a:moveTo>
                  <a:pt x="0" y="0"/>
                </a:moveTo>
                <a:lnTo>
                  <a:pt x="6413628" y="0"/>
                </a:lnTo>
                <a:lnTo>
                  <a:pt x="6413628" y="3607666"/>
                </a:lnTo>
                <a:lnTo>
                  <a:pt x="0" y="3607666"/>
                </a:lnTo>
                <a:lnTo>
                  <a:pt x="0" y="0"/>
                </a:lnTo>
                <a:close/>
              </a:path>
            </a:pathLst>
          </a:custGeom>
          <a:blipFill>
            <a:blip r:embed="rId6">
              <a:alphaModFix amt="39000"/>
            </a:blip>
            <a:stretch>
              <a:fillRect l="0" t="0" r="0" b="0"/>
            </a:stretch>
          </a:blipFill>
        </p:spPr>
      </p:sp>
      <p:sp>
        <p:nvSpPr>
          <p:cNvPr name="Freeform 11" id="11"/>
          <p:cNvSpPr/>
          <p:nvPr/>
        </p:nvSpPr>
        <p:spPr>
          <a:xfrm flipH="false" flipV="false" rot="0">
            <a:off x="8438688" y="8046657"/>
            <a:ext cx="6840373" cy="3847710"/>
          </a:xfrm>
          <a:custGeom>
            <a:avLst/>
            <a:gdLst/>
            <a:ahLst/>
            <a:cxnLst/>
            <a:rect r="r" b="b" t="t" l="l"/>
            <a:pathLst>
              <a:path h="3847710" w="6840373">
                <a:moveTo>
                  <a:pt x="0" y="0"/>
                </a:moveTo>
                <a:lnTo>
                  <a:pt x="6840373" y="0"/>
                </a:lnTo>
                <a:lnTo>
                  <a:pt x="6840373" y="3847710"/>
                </a:lnTo>
                <a:lnTo>
                  <a:pt x="0" y="3847710"/>
                </a:lnTo>
                <a:lnTo>
                  <a:pt x="0" y="0"/>
                </a:lnTo>
                <a:close/>
              </a:path>
            </a:pathLst>
          </a:custGeom>
          <a:blipFill>
            <a:blip r:embed="rId4">
              <a:alphaModFix amt="43999"/>
            </a:blip>
            <a:stretch>
              <a:fillRect l="0" t="0" r="0" b="0"/>
            </a:stretch>
          </a:blipFill>
        </p:spPr>
      </p:sp>
      <p:sp>
        <p:nvSpPr>
          <p:cNvPr name="Freeform 12" id="12"/>
          <p:cNvSpPr/>
          <p:nvPr/>
        </p:nvSpPr>
        <p:spPr>
          <a:xfrm flipH="false" flipV="false" rot="0">
            <a:off x="3680015" y="3672121"/>
            <a:ext cx="10927970" cy="2942758"/>
          </a:xfrm>
          <a:custGeom>
            <a:avLst/>
            <a:gdLst/>
            <a:ahLst/>
            <a:cxnLst/>
            <a:rect r="r" b="b" t="t" l="l"/>
            <a:pathLst>
              <a:path h="2942758" w="10927970">
                <a:moveTo>
                  <a:pt x="0" y="0"/>
                </a:moveTo>
                <a:lnTo>
                  <a:pt x="10927970" y="0"/>
                </a:lnTo>
                <a:lnTo>
                  <a:pt x="10927970" y="2942758"/>
                </a:lnTo>
                <a:lnTo>
                  <a:pt x="0" y="2942758"/>
                </a:lnTo>
                <a:lnTo>
                  <a:pt x="0" y="0"/>
                </a:lnTo>
                <a:close/>
              </a:path>
            </a:pathLst>
          </a:custGeom>
          <a:blipFill>
            <a:blip r:embed="rId7"/>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A8DFFF"/>
        </a:solidFill>
      </p:bgPr>
    </p:bg>
    <p:spTree>
      <p:nvGrpSpPr>
        <p:cNvPr id="1" name=""/>
        <p:cNvGrpSpPr/>
        <p:nvPr/>
      </p:nvGrpSpPr>
      <p:grpSpPr>
        <a:xfrm>
          <a:off x="0" y="0"/>
          <a:ext cx="0" cy="0"/>
          <a:chOff x="0" y="0"/>
          <a:chExt cx="0" cy="0"/>
        </a:xfrm>
      </p:grpSpPr>
      <p:sp>
        <p:nvSpPr>
          <p:cNvPr name="AutoShape 2" id="2"/>
          <p:cNvSpPr/>
          <p:nvPr/>
        </p:nvSpPr>
        <p:spPr>
          <a:xfrm rot="0">
            <a:off x="14781473" y="838562"/>
            <a:ext cx="3506527" cy="8609876"/>
          </a:xfrm>
          <a:prstGeom prst="rect">
            <a:avLst/>
          </a:prstGeom>
          <a:solidFill>
            <a:srgbClr val="0679C1"/>
          </a:solidFill>
        </p:spPr>
      </p:sp>
      <p:grpSp>
        <p:nvGrpSpPr>
          <p:cNvPr name="Group 3" id="3"/>
          <p:cNvGrpSpPr/>
          <p:nvPr/>
        </p:nvGrpSpPr>
        <p:grpSpPr>
          <a:xfrm rot="0">
            <a:off x="10068954" y="1642358"/>
            <a:ext cx="7190346" cy="6963251"/>
            <a:chOff x="0" y="0"/>
            <a:chExt cx="9587128" cy="9284335"/>
          </a:xfrm>
        </p:grpSpPr>
        <p:pic>
          <p:nvPicPr>
            <p:cNvPr name="Picture 4" id="4"/>
            <p:cNvPicPr>
              <a:picLocks noChangeAspect="true"/>
            </p:cNvPicPr>
            <p:nvPr/>
          </p:nvPicPr>
          <p:blipFill>
            <a:blip r:embed="rId2"/>
            <a:srcRect l="0" t="0" r="41943" b="0"/>
            <a:stretch>
              <a:fillRect/>
            </a:stretch>
          </p:blipFill>
          <p:spPr>
            <a:xfrm flipH="false" flipV="false">
              <a:off x="0" y="0"/>
              <a:ext cx="9587128" cy="9284335"/>
            </a:xfrm>
            <a:prstGeom prst="rect">
              <a:avLst/>
            </a:prstGeom>
          </p:spPr>
        </p:pic>
      </p:grpSp>
      <p:grpSp>
        <p:nvGrpSpPr>
          <p:cNvPr name="Group 5" id="5"/>
          <p:cNvGrpSpPr/>
          <p:nvPr/>
        </p:nvGrpSpPr>
        <p:grpSpPr>
          <a:xfrm rot="0">
            <a:off x="1028700" y="1028700"/>
            <a:ext cx="8115300" cy="7232993"/>
            <a:chOff x="0" y="0"/>
            <a:chExt cx="10820400" cy="9643991"/>
          </a:xfrm>
        </p:grpSpPr>
        <p:sp>
          <p:nvSpPr>
            <p:cNvPr name="TextBox 6" id="6"/>
            <p:cNvSpPr txBox="true"/>
            <p:nvPr/>
          </p:nvSpPr>
          <p:spPr>
            <a:xfrm rot="0">
              <a:off x="0" y="-190500"/>
              <a:ext cx="10820400" cy="3441700"/>
            </a:xfrm>
            <a:prstGeom prst="rect">
              <a:avLst/>
            </a:prstGeom>
          </p:spPr>
          <p:txBody>
            <a:bodyPr anchor="t" rtlCol="false" tIns="0" lIns="0" bIns="0" rIns="0">
              <a:spAutoFit/>
            </a:bodyPr>
            <a:lstStyle/>
            <a:p>
              <a:pPr algn="l">
                <a:lnSpc>
                  <a:spcPts val="9600"/>
                </a:lnSpc>
              </a:pPr>
              <a:r>
                <a:rPr lang="en-US" sz="8000">
                  <a:solidFill>
                    <a:srgbClr val="000000"/>
                  </a:solidFill>
                  <a:latin typeface="Gothic A1 Heavy"/>
                </a:rPr>
                <a:t>Executive Summary</a:t>
              </a:r>
            </a:p>
          </p:txBody>
        </p:sp>
        <p:sp>
          <p:nvSpPr>
            <p:cNvPr name="TextBox 7" id="7"/>
            <p:cNvSpPr txBox="true"/>
            <p:nvPr/>
          </p:nvSpPr>
          <p:spPr>
            <a:xfrm rot="0">
              <a:off x="0" y="3915656"/>
              <a:ext cx="10820400" cy="5728335"/>
            </a:xfrm>
            <a:prstGeom prst="rect">
              <a:avLst/>
            </a:prstGeom>
          </p:spPr>
          <p:txBody>
            <a:bodyPr anchor="t" rtlCol="false" tIns="0" lIns="0" bIns="0" rIns="0">
              <a:spAutoFit/>
            </a:bodyPr>
            <a:lstStyle/>
            <a:p>
              <a:pPr algn="just">
                <a:lnSpc>
                  <a:spcPts val="3780"/>
                </a:lnSpc>
              </a:pPr>
              <a:r>
                <a:rPr lang="en-US" sz="2700">
                  <a:solidFill>
                    <a:srgbClr val="000000"/>
                  </a:solidFill>
                  <a:latin typeface="Arial"/>
                </a:rPr>
                <a:t>The Cafe Friendzone website is currently facing issues with the manual reservation system for tables and food, leading to low efficiency and long queues. Orders placed via WhatsApp take a long time and often get buried among other messages, making it difficult for the admin to handle orders quickly. Additionally, customers lack information about the cafe's address and menu.</a:t>
              </a:r>
            </a:p>
            <a:p>
              <a:pPr algn="just">
                <a:lnSpc>
                  <a:spcPts val="3780"/>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A8DFFF"/>
        </a:solidFill>
      </p:bgPr>
    </p:bg>
    <p:spTree>
      <p:nvGrpSpPr>
        <p:cNvPr id="1" name=""/>
        <p:cNvGrpSpPr/>
        <p:nvPr/>
      </p:nvGrpSpPr>
      <p:grpSpPr>
        <a:xfrm>
          <a:off x="0" y="0"/>
          <a:ext cx="0" cy="0"/>
          <a:chOff x="0" y="0"/>
          <a:chExt cx="0" cy="0"/>
        </a:xfrm>
      </p:grpSpPr>
      <p:sp>
        <p:nvSpPr>
          <p:cNvPr name="AutoShape 2" id="2"/>
          <p:cNvSpPr/>
          <p:nvPr/>
        </p:nvSpPr>
        <p:spPr>
          <a:xfrm rot="0">
            <a:off x="14781473" y="838562"/>
            <a:ext cx="3506527" cy="8609876"/>
          </a:xfrm>
          <a:prstGeom prst="rect">
            <a:avLst/>
          </a:prstGeom>
          <a:solidFill>
            <a:srgbClr val="0679C1"/>
          </a:solidFill>
        </p:spPr>
      </p:sp>
      <p:grpSp>
        <p:nvGrpSpPr>
          <p:cNvPr name="Group 3" id="3"/>
          <p:cNvGrpSpPr/>
          <p:nvPr/>
        </p:nvGrpSpPr>
        <p:grpSpPr>
          <a:xfrm rot="0">
            <a:off x="10068954" y="1642358"/>
            <a:ext cx="7190346" cy="6963251"/>
            <a:chOff x="0" y="0"/>
            <a:chExt cx="9587128" cy="9284335"/>
          </a:xfrm>
        </p:grpSpPr>
        <p:pic>
          <p:nvPicPr>
            <p:cNvPr name="Picture 4" id="4"/>
            <p:cNvPicPr>
              <a:picLocks noChangeAspect="true"/>
            </p:cNvPicPr>
            <p:nvPr/>
          </p:nvPicPr>
          <p:blipFill>
            <a:blip r:embed="rId2"/>
            <a:srcRect l="28447" t="0" r="23729" b="0"/>
            <a:stretch>
              <a:fillRect/>
            </a:stretch>
          </p:blipFill>
          <p:spPr>
            <a:xfrm flipH="false" flipV="false">
              <a:off x="0" y="0"/>
              <a:ext cx="9587128" cy="9284335"/>
            </a:xfrm>
            <a:prstGeom prst="rect">
              <a:avLst/>
            </a:prstGeom>
          </p:spPr>
        </p:pic>
      </p:grpSp>
      <p:grpSp>
        <p:nvGrpSpPr>
          <p:cNvPr name="Group 5" id="5"/>
          <p:cNvGrpSpPr/>
          <p:nvPr/>
        </p:nvGrpSpPr>
        <p:grpSpPr>
          <a:xfrm rot="0">
            <a:off x="1667210" y="1028700"/>
            <a:ext cx="8115300" cy="6906603"/>
            <a:chOff x="0" y="0"/>
            <a:chExt cx="10820400" cy="9208805"/>
          </a:xfrm>
        </p:grpSpPr>
        <p:sp>
          <p:nvSpPr>
            <p:cNvPr name="TextBox 6" id="6"/>
            <p:cNvSpPr txBox="true"/>
            <p:nvPr/>
          </p:nvSpPr>
          <p:spPr>
            <a:xfrm rot="0">
              <a:off x="0" y="-190500"/>
              <a:ext cx="10820400" cy="3441700"/>
            </a:xfrm>
            <a:prstGeom prst="rect">
              <a:avLst/>
            </a:prstGeom>
          </p:spPr>
          <p:txBody>
            <a:bodyPr anchor="t" rtlCol="false" tIns="0" lIns="0" bIns="0" rIns="0">
              <a:spAutoFit/>
            </a:bodyPr>
            <a:lstStyle/>
            <a:p>
              <a:pPr algn="l">
                <a:lnSpc>
                  <a:spcPts val="9600"/>
                </a:lnSpc>
              </a:pPr>
              <a:r>
                <a:rPr lang="en-US" sz="8000">
                  <a:solidFill>
                    <a:srgbClr val="000000"/>
                  </a:solidFill>
                  <a:latin typeface="Gothic A1 Heavy"/>
                </a:rPr>
                <a:t>Executive Summary</a:t>
              </a:r>
            </a:p>
          </p:txBody>
        </p:sp>
        <p:sp>
          <p:nvSpPr>
            <p:cNvPr name="TextBox 7" id="7"/>
            <p:cNvSpPr txBox="true"/>
            <p:nvPr/>
          </p:nvSpPr>
          <p:spPr>
            <a:xfrm rot="0">
              <a:off x="0" y="3906131"/>
              <a:ext cx="10820400" cy="5302673"/>
            </a:xfrm>
            <a:prstGeom prst="rect">
              <a:avLst/>
            </a:prstGeom>
          </p:spPr>
          <p:txBody>
            <a:bodyPr anchor="t" rtlCol="false" tIns="0" lIns="0" bIns="0" rIns="0">
              <a:spAutoFit/>
            </a:bodyPr>
            <a:lstStyle/>
            <a:p>
              <a:pPr algn="just">
                <a:lnSpc>
                  <a:spcPts val="3920"/>
                </a:lnSpc>
              </a:pPr>
              <a:r>
                <a:rPr lang="en-US" sz="2800">
                  <a:solidFill>
                    <a:srgbClr val="000000"/>
                  </a:solidFill>
                  <a:latin typeface="Arial"/>
                </a:rPr>
                <a:t>To address these issues, an integrated and efficient reservation system via a website or app is needed, allowing customers to easily and quickly book tables and order food. Therefore, our team is developing an information system titled “Design and Development of the Cafe Friendzone Website.” This website is expected to improve the business operations of Cafe Friendzone.</a:t>
              </a:r>
            </a:p>
          </p:txBody>
        </p:sp>
      </p:grpSp>
    </p:spTree>
  </p:cSld>
  <p:clrMapOvr>
    <a:masterClrMapping/>
  </p:clrMapOvr>
</p:sld>
</file>

<file path=ppt/slides/slide6.xml><?xml version="1.0" encoding="utf-8"?>
<p:sld xmlns:p="http://schemas.openxmlformats.org/presentationml/2006/main" xmlns:a="http://schemas.openxmlformats.org/drawingml/2006/main">
  <p:cSld>
    <p:bg>
      <p:bgPr>
        <a:solidFill>
          <a:srgbClr val="A8DFFF"/>
        </a:solidFill>
      </p:bgPr>
    </p:bg>
    <p:spTree>
      <p:nvGrpSpPr>
        <p:cNvPr id="1" name=""/>
        <p:cNvGrpSpPr/>
        <p:nvPr/>
      </p:nvGrpSpPr>
      <p:grpSpPr>
        <a:xfrm>
          <a:off x="0" y="0"/>
          <a:ext cx="0" cy="0"/>
          <a:chOff x="0" y="0"/>
          <a:chExt cx="0" cy="0"/>
        </a:xfrm>
      </p:grpSpPr>
      <p:sp>
        <p:nvSpPr>
          <p:cNvPr name="AutoShape 2" id="2"/>
          <p:cNvSpPr/>
          <p:nvPr/>
        </p:nvSpPr>
        <p:spPr>
          <a:xfrm rot="0">
            <a:off x="14781473" y="838562"/>
            <a:ext cx="3506527" cy="8609876"/>
          </a:xfrm>
          <a:prstGeom prst="rect">
            <a:avLst/>
          </a:prstGeom>
          <a:solidFill>
            <a:srgbClr val="0679C1"/>
          </a:solidFill>
        </p:spPr>
      </p:sp>
      <p:grpSp>
        <p:nvGrpSpPr>
          <p:cNvPr name="Group 3" id="3"/>
          <p:cNvGrpSpPr/>
          <p:nvPr/>
        </p:nvGrpSpPr>
        <p:grpSpPr>
          <a:xfrm rot="0">
            <a:off x="1667210" y="3653687"/>
            <a:ext cx="15592090" cy="3439503"/>
            <a:chOff x="0" y="0"/>
            <a:chExt cx="20789453" cy="4586005"/>
          </a:xfrm>
        </p:grpSpPr>
        <p:sp>
          <p:nvSpPr>
            <p:cNvPr name="TextBox 4" id="4"/>
            <p:cNvSpPr txBox="true"/>
            <p:nvPr/>
          </p:nvSpPr>
          <p:spPr>
            <a:xfrm rot="0">
              <a:off x="0" y="-190500"/>
              <a:ext cx="20789453" cy="3441700"/>
            </a:xfrm>
            <a:prstGeom prst="rect">
              <a:avLst/>
            </a:prstGeom>
          </p:spPr>
          <p:txBody>
            <a:bodyPr anchor="t" rtlCol="false" tIns="0" lIns="0" bIns="0" rIns="0">
              <a:spAutoFit/>
            </a:bodyPr>
            <a:lstStyle/>
            <a:p>
              <a:pPr algn="l">
                <a:lnSpc>
                  <a:spcPts val="9600"/>
                </a:lnSpc>
              </a:pPr>
              <a:r>
                <a:rPr lang="en-US" sz="8000">
                  <a:solidFill>
                    <a:srgbClr val="000000"/>
                  </a:solidFill>
                  <a:latin typeface="Gothic A1 Heavy"/>
                </a:rPr>
                <a:t>Current System Condition (BPMN)</a:t>
              </a:r>
            </a:p>
          </p:txBody>
        </p:sp>
        <p:sp>
          <p:nvSpPr>
            <p:cNvPr name="TextBox 5" id="5"/>
            <p:cNvSpPr txBox="true"/>
            <p:nvPr/>
          </p:nvSpPr>
          <p:spPr>
            <a:xfrm rot="0">
              <a:off x="0" y="3906131"/>
              <a:ext cx="20789453" cy="679873"/>
            </a:xfrm>
            <a:prstGeom prst="rect">
              <a:avLst/>
            </a:prstGeom>
          </p:spPr>
          <p:txBody>
            <a:bodyPr anchor="t" rtlCol="false" tIns="0" lIns="0" bIns="0" rIns="0">
              <a:spAutoFit/>
            </a:bodyPr>
            <a:lstStyle/>
            <a:p>
              <a:pPr algn="just">
                <a:lnSpc>
                  <a:spcPts val="3920"/>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A8DFFF"/>
        </a:solidFill>
      </p:bgPr>
    </p:bg>
    <p:spTree>
      <p:nvGrpSpPr>
        <p:cNvPr id="1" name=""/>
        <p:cNvGrpSpPr/>
        <p:nvPr/>
      </p:nvGrpSpPr>
      <p:grpSpPr>
        <a:xfrm>
          <a:off x="0" y="0"/>
          <a:ext cx="0" cy="0"/>
          <a:chOff x="0" y="0"/>
          <a:chExt cx="0" cy="0"/>
        </a:xfrm>
      </p:grpSpPr>
      <p:sp>
        <p:nvSpPr>
          <p:cNvPr name="AutoShape 2" id="2"/>
          <p:cNvSpPr/>
          <p:nvPr/>
        </p:nvSpPr>
        <p:spPr>
          <a:xfrm rot="0">
            <a:off x="14781473" y="838562"/>
            <a:ext cx="3506527" cy="8609876"/>
          </a:xfrm>
          <a:prstGeom prst="rect">
            <a:avLst/>
          </a:prstGeom>
          <a:solidFill>
            <a:srgbClr val="0679C1"/>
          </a:solidFill>
        </p:spPr>
      </p:sp>
      <p:grpSp>
        <p:nvGrpSpPr>
          <p:cNvPr name="Group 3" id="3"/>
          <p:cNvGrpSpPr/>
          <p:nvPr/>
        </p:nvGrpSpPr>
        <p:grpSpPr>
          <a:xfrm rot="0">
            <a:off x="1667210" y="1028700"/>
            <a:ext cx="15592090" cy="2220303"/>
            <a:chOff x="0" y="0"/>
            <a:chExt cx="20789453" cy="2960405"/>
          </a:xfrm>
        </p:grpSpPr>
        <p:sp>
          <p:nvSpPr>
            <p:cNvPr name="TextBox 4" id="4"/>
            <p:cNvSpPr txBox="true"/>
            <p:nvPr/>
          </p:nvSpPr>
          <p:spPr>
            <a:xfrm rot="0">
              <a:off x="0" y="-190500"/>
              <a:ext cx="20789453" cy="1816100"/>
            </a:xfrm>
            <a:prstGeom prst="rect">
              <a:avLst/>
            </a:prstGeom>
          </p:spPr>
          <p:txBody>
            <a:bodyPr anchor="t" rtlCol="false" tIns="0" lIns="0" bIns="0" rIns="0">
              <a:spAutoFit/>
            </a:bodyPr>
            <a:lstStyle/>
            <a:p>
              <a:pPr algn="l">
                <a:lnSpc>
                  <a:spcPts val="9600"/>
                </a:lnSpc>
              </a:pPr>
              <a:r>
                <a:rPr lang="en-US" sz="8000">
                  <a:solidFill>
                    <a:srgbClr val="000000"/>
                  </a:solidFill>
                  <a:latin typeface="Gothic A1 Heavy"/>
                </a:rPr>
                <a:t>Order Business Process</a:t>
              </a:r>
              <a:r>
                <a:rPr lang="en-US" sz="8000">
                  <a:solidFill>
                    <a:srgbClr val="000000"/>
                  </a:solidFill>
                  <a:latin typeface="Gothic A1 Heavy"/>
                </a:rPr>
                <a:t> </a:t>
              </a:r>
            </a:p>
          </p:txBody>
        </p:sp>
        <p:sp>
          <p:nvSpPr>
            <p:cNvPr name="TextBox 5" id="5"/>
            <p:cNvSpPr txBox="true"/>
            <p:nvPr/>
          </p:nvSpPr>
          <p:spPr>
            <a:xfrm rot="0">
              <a:off x="0" y="2280531"/>
              <a:ext cx="20789453" cy="679873"/>
            </a:xfrm>
            <a:prstGeom prst="rect">
              <a:avLst/>
            </a:prstGeom>
          </p:spPr>
          <p:txBody>
            <a:bodyPr anchor="t" rtlCol="false" tIns="0" lIns="0" bIns="0" rIns="0">
              <a:spAutoFit/>
            </a:bodyPr>
            <a:lstStyle/>
            <a:p>
              <a:pPr algn="just">
                <a:lnSpc>
                  <a:spcPts val="3920"/>
                </a:lnSpc>
              </a:pPr>
            </a:p>
          </p:txBody>
        </p:sp>
      </p:grpSp>
      <p:sp>
        <p:nvSpPr>
          <p:cNvPr name="Freeform 6" id="6"/>
          <p:cNvSpPr/>
          <p:nvPr/>
        </p:nvSpPr>
        <p:spPr>
          <a:xfrm flipH="false" flipV="false" rot="0">
            <a:off x="3417118" y="2892415"/>
            <a:ext cx="10759433" cy="6365885"/>
          </a:xfrm>
          <a:custGeom>
            <a:avLst/>
            <a:gdLst/>
            <a:ahLst/>
            <a:cxnLst/>
            <a:rect r="r" b="b" t="t" l="l"/>
            <a:pathLst>
              <a:path h="6365885" w="10759433">
                <a:moveTo>
                  <a:pt x="0" y="0"/>
                </a:moveTo>
                <a:lnTo>
                  <a:pt x="10759433" y="0"/>
                </a:lnTo>
                <a:lnTo>
                  <a:pt x="10759433" y="6365885"/>
                </a:lnTo>
                <a:lnTo>
                  <a:pt x="0" y="6365885"/>
                </a:lnTo>
                <a:lnTo>
                  <a:pt x="0" y="0"/>
                </a:lnTo>
                <a:close/>
              </a:path>
            </a:pathLst>
          </a:custGeom>
          <a:blipFill>
            <a:blip r:embed="rId2"/>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A8DFFF"/>
        </a:solidFill>
      </p:bgPr>
    </p:bg>
    <p:spTree>
      <p:nvGrpSpPr>
        <p:cNvPr id="1" name=""/>
        <p:cNvGrpSpPr/>
        <p:nvPr/>
      </p:nvGrpSpPr>
      <p:grpSpPr>
        <a:xfrm>
          <a:off x="0" y="0"/>
          <a:ext cx="0" cy="0"/>
          <a:chOff x="0" y="0"/>
          <a:chExt cx="0" cy="0"/>
        </a:xfrm>
      </p:grpSpPr>
      <p:sp>
        <p:nvSpPr>
          <p:cNvPr name="AutoShape 2" id="2"/>
          <p:cNvSpPr/>
          <p:nvPr/>
        </p:nvSpPr>
        <p:spPr>
          <a:xfrm rot="0">
            <a:off x="14781473" y="838562"/>
            <a:ext cx="3506527" cy="8609876"/>
          </a:xfrm>
          <a:prstGeom prst="rect">
            <a:avLst/>
          </a:prstGeom>
          <a:solidFill>
            <a:srgbClr val="0679C1"/>
          </a:solidFill>
        </p:spPr>
      </p:sp>
      <p:grpSp>
        <p:nvGrpSpPr>
          <p:cNvPr name="Group 3" id="3"/>
          <p:cNvGrpSpPr/>
          <p:nvPr/>
        </p:nvGrpSpPr>
        <p:grpSpPr>
          <a:xfrm rot="0">
            <a:off x="1667210" y="1028700"/>
            <a:ext cx="15592090" cy="3439503"/>
            <a:chOff x="0" y="0"/>
            <a:chExt cx="20789453" cy="4586005"/>
          </a:xfrm>
        </p:grpSpPr>
        <p:sp>
          <p:nvSpPr>
            <p:cNvPr name="TextBox 4" id="4"/>
            <p:cNvSpPr txBox="true"/>
            <p:nvPr/>
          </p:nvSpPr>
          <p:spPr>
            <a:xfrm rot="0">
              <a:off x="0" y="-190500"/>
              <a:ext cx="20789453" cy="3441700"/>
            </a:xfrm>
            <a:prstGeom prst="rect">
              <a:avLst/>
            </a:prstGeom>
          </p:spPr>
          <p:txBody>
            <a:bodyPr anchor="t" rtlCol="false" tIns="0" lIns="0" bIns="0" rIns="0">
              <a:spAutoFit/>
            </a:bodyPr>
            <a:lstStyle/>
            <a:p>
              <a:pPr algn="l">
                <a:lnSpc>
                  <a:spcPts val="9600"/>
                </a:lnSpc>
              </a:pPr>
              <a:r>
                <a:rPr lang="en-US" sz="8000">
                  <a:solidFill>
                    <a:srgbClr val="000000"/>
                  </a:solidFill>
                  <a:latin typeface="Gothic A1 Heavy"/>
                </a:rPr>
                <a:t>Table Reservation Business Process</a:t>
              </a:r>
            </a:p>
          </p:txBody>
        </p:sp>
        <p:sp>
          <p:nvSpPr>
            <p:cNvPr name="TextBox 5" id="5"/>
            <p:cNvSpPr txBox="true"/>
            <p:nvPr/>
          </p:nvSpPr>
          <p:spPr>
            <a:xfrm rot="0">
              <a:off x="0" y="3906131"/>
              <a:ext cx="20789453" cy="679873"/>
            </a:xfrm>
            <a:prstGeom prst="rect">
              <a:avLst/>
            </a:prstGeom>
          </p:spPr>
          <p:txBody>
            <a:bodyPr anchor="t" rtlCol="false" tIns="0" lIns="0" bIns="0" rIns="0">
              <a:spAutoFit/>
            </a:bodyPr>
            <a:lstStyle/>
            <a:p>
              <a:pPr algn="just">
                <a:lnSpc>
                  <a:spcPts val="3920"/>
                </a:lnSpc>
              </a:pPr>
            </a:p>
          </p:txBody>
        </p:sp>
      </p:grpSp>
      <p:sp>
        <p:nvSpPr>
          <p:cNvPr name="Freeform 6" id="6"/>
          <p:cNvSpPr/>
          <p:nvPr/>
        </p:nvSpPr>
        <p:spPr>
          <a:xfrm flipH="false" flipV="false" rot="0">
            <a:off x="2141920" y="3788070"/>
            <a:ext cx="15117380" cy="5934276"/>
          </a:xfrm>
          <a:custGeom>
            <a:avLst/>
            <a:gdLst/>
            <a:ahLst/>
            <a:cxnLst/>
            <a:rect r="r" b="b" t="t" l="l"/>
            <a:pathLst>
              <a:path h="5934276" w="15117380">
                <a:moveTo>
                  <a:pt x="0" y="0"/>
                </a:moveTo>
                <a:lnTo>
                  <a:pt x="15117380" y="0"/>
                </a:lnTo>
                <a:lnTo>
                  <a:pt x="15117380" y="5934275"/>
                </a:lnTo>
                <a:lnTo>
                  <a:pt x="0" y="5934275"/>
                </a:lnTo>
                <a:lnTo>
                  <a:pt x="0" y="0"/>
                </a:lnTo>
                <a:close/>
              </a:path>
            </a:pathLst>
          </a:custGeom>
          <a:blipFill>
            <a:blip r:embed="rId2"/>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p:cSld>
    <p:bg>
      <p:bgPr>
        <a:solidFill>
          <a:srgbClr val="A8DFFF"/>
        </a:solidFill>
      </p:bgPr>
    </p:bg>
    <p:spTree>
      <p:nvGrpSpPr>
        <p:cNvPr id="1" name=""/>
        <p:cNvGrpSpPr/>
        <p:nvPr/>
      </p:nvGrpSpPr>
      <p:grpSpPr>
        <a:xfrm>
          <a:off x="0" y="0"/>
          <a:ext cx="0" cy="0"/>
          <a:chOff x="0" y="0"/>
          <a:chExt cx="0" cy="0"/>
        </a:xfrm>
      </p:grpSpPr>
      <p:sp>
        <p:nvSpPr>
          <p:cNvPr name="AutoShape 2" id="2"/>
          <p:cNvSpPr/>
          <p:nvPr/>
        </p:nvSpPr>
        <p:spPr>
          <a:xfrm rot="0">
            <a:off x="14781473" y="838562"/>
            <a:ext cx="3506527" cy="8609876"/>
          </a:xfrm>
          <a:prstGeom prst="rect">
            <a:avLst/>
          </a:prstGeom>
          <a:solidFill>
            <a:srgbClr val="0679C1"/>
          </a:solidFill>
        </p:spPr>
      </p:sp>
      <p:grpSp>
        <p:nvGrpSpPr>
          <p:cNvPr name="Group 3" id="3"/>
          <p:cNvGrpSpPr/>
          <p:nvPr/>
        </p:nvGrpSpPr>
        <p:grpSpPr>
          <a:xfrm rot="0">
            <a:off x="942647" y="1359779"/>
            <a:ext cx="13838826" cy="7668603"/>
            <a:chOff x="0" y="0"/>
            <a:chExt cx="18451769" cy="10224805"/>
          </a:xfrm>
        </p:grpSpPr>
        <p:sp>
          <p:nvSpPr>
            <p:cNvPr name="TextBox 4" id="4"/>
            <p:cNvSpPr txBox="true"/>
            <p:nvPr/>
          </p:nvSpPr>
          <p:spPr>
            <a:xfrm rot="0">
              <a:off x="0" y="-190500"/>
              <a:ext cx="18451769" cy="1816100"/>
            </a:xfrm>
            <a:prstGeom prst="rect">
              <a:avLst/>
            </a:prstGeom>
          </p:spPr>
          <p:txBody>
            <a:bodyPr anchor="t" rtlCol="false" tIns="0" lIns="0" bIns="0" rIns="0">
              <a:spAutoFit/>
            </a:bodyPr>
            <a:lstStyle/>
            <a:p>
              <a:pPr algn="l">
                <a:lnSpc>
                  <a:spcPts val="9600"/>
                </a:lnSpc>
              </a:pPr>
              <a:r>
                <a:rPr lang="en-US" sz="8000">
                  <a:solidFill>
                    <a:srgbClr val="000000"/>
                  </a:solidFill>
                  <a:latin typeface="Gothic A1 Heavy"/>
                </a:rPr>
                <a:t>Target System Condition</a:t>
              </a:r>
            </a:p>
          </p:txBody>
        </p:sp>
        <p:sp>
          <p:nvSpPr>
            <p:cNvPr name="TextBox 5" id="5"/>
            <p:cNvSpPr txBox="true"/>
            <p:nvPr/>
          </p:nvSpPr>
          <p:spPr>
            <a:xfrm rot="0">
              <a:off x="0" y="2280531"/>
              <a:ext cx="18451769" cy="7944273"/>
            </a:xfrm>
            <a:prstGeom prst="rect">
              <a:avLst/>
            </a:prstGeom>
          </p:spPr>
          <p:txBody>
            <a:bodyPr anchor="t" rtlCol="false" tIns="0" lIns="0" bIns="0" rIns="0">
              <a:spAutoFit/>
            </a:bodyPr>
            <a:lstStyle/>
            <a:p>
              <a:pPr algn="just" marL="604521" indent="-302261" lvl="1">
                <a:lnSpc>
                  <a:spcPts val="3920"/>
                </a:lnSpc>
                <a:buAutoNum type="arabicPeriod" startAt="1"/>
              </a:pPr>
              <a:r>
                <a:rPr lang="en-US" sz="2800">
                  <a:solidFill>
                    <a:srgbClr val="000000"/>
                  </a:solidFill>
                  <a:latin typeface="Arial Semi-Bold"/>
                </a:rPr>
                <a:t>Enhancing Cafe Management Efficiency and Effectiveness</a:t>
              </a:r>
            </a:p>
            <a:p>
              <a:pPr algn="just" marL="604521" indent="-302261" lvl="1">
                <a:lnSpc>
                  <a:spcPts val="3920"/>
                </a:lnSpc>
                <a:buAutoNum type="arabicPeriod" startAt="1"/>
              </a:pPr>
              <a:r>
                <a:rPr lang="en-US" sz="2800">
                  <a:solidFill>
                    <a:srgbClr val="000000"/>
                  </a:solidFill>
                  <a:latin typeface="Arial Semi-Bold"/>
                </a:rPr>
                <a:t>Improving Customer Satisfaction</a:t>
              </a:r>
            </a:p>
            <a:p>
              <a:pPr algn="just" marL="1209042" indent="-403014" lvl="2">
                <a:lnSpc>
                  <a:spcPts val="3920"/>
                </a:lnSpc>
                <a:buFont typeface="Arial"/>
                <a:buChar char="⚬"/>
              </a:pPr>
              <a:r>
                <a:rPr lang="en-US" sz="2800">
                  <a:solidFill>
                    <a:srgbClr val="000000"/>
                  </a:solidFill>
                  <a:latin typeface="Arial"/>
                </a:rPr>
                <a:t>Provide an easy way to make table reservations and order food online.</a:t>
              </a:r>
            </a:p>
            <a:p>
              <a:pPr algn="just" marL="604521" indent="-302261" lvl="1">
                <a:lnSpc>
                  <a:spcPts val="3920"/>
                </a:lnSpc>
                <a:buAutoNum type="arabicPeriod" startAt="1"/>
              </a:pPr>
              <a:r>
                <a:rPr lang="en-US" sz="2800">
                  <a:solidFill>
                    <a:srgbClr val="000000"/>
                  </a:solidFill>
                  <a:latin typeface="Arial Semi-Bold"/>
                </a:rPr>
                <a:t>Increasing Reservations, Sales, and Revenue</a:t>
              </a:r>
            </a:p>
            <a:p>
              <a:pPr algn="just" marL="1209042" indent="-403014" lvl="2">
                <a:lnSpc>
                  <a:spcPts val="3920"/>
                </a:lnSpc>
                <a:buFont typeface="Arial"/>
                <a:buChar char="⚬"/>
              </a:pPr>
              <a:r>
                <a:rPr lang="en-US" sz="2800">
                  <a:solidFill>
                    <a:srgbClr val="000000"/>
                  </a:solidFill>
                  <a:latin typeface="Arial"/>
                </a:rPr>
                <a:t>Increase sales by simplifying the food ordering process.</a:t>
              </a:r>
            </a:p>
            <a:p>
              <a:pPr algn="just" marL="604521" indent="-302261" lvl="1">
                <a:lnSpc>
                  <a:spcPts val="3920"/>
                </a:lnSpc>
                <a:buAutoNum type="arabicPeriod" startAt="1"/>
              </a:pPr>
              <a:r>
                <a:rPr lang="en-US" sz="2800">
                  <a:solidFill>
                    <a:srgbClr val="000000"/>
                  </a:solidFill>
                  <a:latin typeface="Arial Semi-Bold"/>
                </a:rPr>
                <a:t>Reducing Operational Costs</a:t>
              </a:r>
            </a:p>
            <a:p>
              <a:pPr algn="just" marL="1209042" indent="-403014" lvl="2">
                <a:lnSpc>
                  <a:spcPts val="3920"/>
                </a:lnSpc>
                <a:buFont typeface="Arial"/>
                <a:buChar char="⚬"/>
              </a:pPr>
              <a:r>
                <a:rPr lang="en-US" sz="2800">
                  <a:solidFill>
                    <a:srgbClr val="000000"/>
                  </a:solidFill>
                  <a:latin typeface="Arial"/>
                </a:rPr>
                <a:t>Lower costs associated with manual reservation and ordering management.</a:t>
              </a:r>
            </a:p>
            <a:p>
              <a:pPr algn="just" marL="604521" indent="-302261" lvl="1">
                <a:lnSpc>
                  <a:spcPts val="3920"/>
                </a:lnSpc>
                <a:buAutoNum type="arabicPeriod" startAt="1"/>
              </a:pPr>
              <a:r>
                <a:rPr lang="en-US" sz="2800">
                  <a:solidFill>
                    <a:srgbClr val="000000"/>
                  </a:solidFill>
                  <a:latin typeface="Arial Semi-Bold"/>
                </a:rPr>
                <a:t>Presenting a Modern and Professional Image</a:t>
              </a:r>
            </a:p>
            <a:p>
              <a:pPr algn="just" marL="1209042" indent="-403014" lvl="2">
                <a:lnSpc>
                  <a:spcPts val="3920"/>
                </a:lnSpc>
                <a:buFont typeface="Arial"/>
                <a:buChar char="⚬"/>
              </a:pPr>
              <a:r>
                <a:rPr lang="en-US" sz="2800">
                  <a:solidFill>
                    <a:srgbClr val="000000"/>
                  </a:solidFill>
                  <a:latin typeface="Arial"/>
                </a:rPr>
                <a:t>Showcase the cafe with a modern and professional image through a user-friendly website.</a:t>
              </a:r>
            </a:p>
            <a:p>
              <a:pPr algn="just" marL="1209042" indent="-403014" lvl="2">
                <a:lnSpc>
                  <a:spcPts val="3920"/>
                </a:lnSpc>
                <a:buFont typeface="Arial"/>
                <a:buChar char="⚬"/>
              </a:pPr>
              <a:r>
                <a:rPr lang="en-US" sz="2800">
                  <a:solidFill>
                    <a:srgbClr val="000000"/>
                  </a:solidFill>
                  <a:latin typeface="Arial"/>
                </a:rPr>
                <a:t>Highlight technological advantages in cafe management.</a:t>
              </a:r>
            </a:p>
            <a:p>
              <a:pPr algn="just">
                <a:lnSpc>
                  <a:spcPts val="3920"/>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DAGGeaECcx0</dc:identifier>
  <dcterms:modified xsi:type="dcterms:W3CDTF">2011-08-01T06:04:30Z</dcterms:modified>
  <cp:revision>1</cp:revision>
  <dc:title>Rancang Bangun Website Café Friendzone</dc:title>
</cp:coreProperties>
</file>